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343" r:id="rId2"/>
    <p:sldId id="336" r:id="rId3"/>
    <p:sldId id="364" r:id="rId4"/>
    <p:sldId id="353" r:id="rId5"/>
    <p:sldId id="357" r:id="rId6"/>
    <p:sldId id="337" r:id="rId7"/>
    <p:sldId id="282" r:id="rId8"/>
    <p:sldId id="360" r:id="rId9"/>
    <p:sldId id="361" r:id="rId10"/>
    <p:sldId id="352" r:id="rId11"/>
    <p:sldId id="366" r:id="rId12"/>
    <p:sldId id="347" r:id="rId13"/>
    <p:sldId id="349" r:id="rId14"/>
    <p:sldId id="350" r:id="rId15"/>
    <p:sldId id="355" r:id="rId16"/>
    <p:sldId id="356" r:id="rId17"/>
    <p:sldId id="354" r:id="rId18"/>
    <p:sldId id="363" r:id="rId19"/>
    <p:sldId id="351" r:id="rId20"/>
    <p:sldId id="362" r:id="rId21"/>
    <p:sldId id="365" r:id="rId2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ansisivu" id="{18D14F53-F740-41E0-B80E-00C1067FB59E}">
          <p14:sldIdLst>
            <p14:sldId id="343"/>
            <p14:sldId id="336"/>
            <p14:sldId id="364"/>
            <p14:sldId id="353"/>
            <p14:sldId id="357"/>
            <p14:sldId id="337"/>
            <p14:sldId id="282"/>
            <p14:sldId id="360"/>
            <p14:sldId id="361"/>
            <p14:sldId id="352"/>
            <p14:sldId id="366"/>
            <p14:sldId id="347"/>
            <p14:sldId id="349"/>
            <p14:sldId id="350"/>
            <p14:sldId id="355"/>
            <p14:sldId id="356"/>
            <p14:sldId id="354"/>
            <p14:sldId id="363"/>
            <p14:sldId id="351"/>
            <p14:sldId id="362"/>
            <p14:sldId id="36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8120"/>
    <a:srgbClr val="7DD4FF"/>
    <a:srgbClr val="008D62"/>
    <a:srgbClr val="FF847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11F35D-1823-4E98-A798-EB82C7F3F8F7}" v="1" dt="2026-03-16T07:18:57.293"/>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Normaali tyyl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17" d="100"/>
          <a:sy n="117" d="100"/>
        </p:scale>
        <p:origin x="240" y="11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a Pajunen" userId="cf4311e6-360c-4017-aa96-66851c79b16d" providerId="ADAL" clId="{77825FD7-F111-4A19-9B8F-7F3D12F98373}"/>
    <pc:docChg chg="undo custSel addSld delSld modSld sldOrd delMainMaster addSection modSection">
      <pc:chgData name="Johanna Pajunen" userId="cf4311e6-360c-4017-aa96-66851c79b16d" providerId="ADAL" clId="{77825FD7-F111-4A19-9B8F-7F3D12F98373}" dt="2026-03-16T08:39:46.201" v="27648" actId="20577"/>
      <pc:docMkLst>
        <pc:docMk/>
      </pc:docMkLst>
      <pc:sldChg chg="addSp modSp add mod ord">
        <pc:chgData name="Johanna Pajunen" userId="cf4311e6-360c-4017-aa96-66851c79b16d" providerId="ADAL" clId="{77825FD7-F111-4A19-9B8F-7F3D12F98373}" dt="2026-02-17T12:13:47.206" v="27557" actId="1076"/>
        <pc:sldMkLst>
          <pc:docMk/>
          <pc:sldMk cId="1143733668" sldId="336"/>
        </pc:sldMkLst>
      </pc:sldChg>
      <pc:sldChg chg="modSp add mod">
        <pc:chgData name="Johanna Pajunen" userId="cf4311e6-360c-4017-aa96-66851c79b16d" providerId="ADAL" clId="{77825FD7-F111-4A19-9B8F-7F3D12F98373}" dt="2026-02-17T12:14:08.806" v="27562"/>
        <pc:sldMkLst>
          <pc:docMk/>
          <pc:sldMk cId="1238204184" sldId="343"/>
        </pc:sldMkLst>
        <pc:picChg chg="mod">
          <ac:chgData name="Johanna Pajunen" userId="cf4311e6-360c-4017-aa96-66851c79b16d" providerId="ADAL" clId="{77825FD7-F111-4A19-9B8F-7F3D12F98373}" dt="2026-02-17T12:13:31.818" v="27555" actId="1076"/>
          <ac:picMkLst>
            <pc:docMk/>
            <pc:sldMk cId="1238204184" sldId="343"/>
            <ac:picMk id="4" creationId="{236FDC63-FFB2-9D2F-889B-66F2944D16D5}"/>
          </ac:picMkLst>
        </pc:picChg>
      </pc:sldChg>
      <pc:sldChg chg="addSp delSp modSp add mod">
        <pc:chgData name="Johanna Pajunen" userId="cf4311e6-360c-4017-aa96-66851c79b16d" providerId="ADAL" clId="{77825FD7-F111-4A19-9B8F-7F3D12F98373}" dt="2026-03-16T08:39:09.945" v="27647" actId="20577"/>
        <pc:sldMkLst>
          <pc:docMk/>
          <pc:sldMk cId="1947344426" sldId="347"/>
        </pc:sldMkLst>
        <pc:spChg chg="add mod">
          <ac:chgData name="Johanna Pajunen" userId="cf4311e6-360c-4017-aa96-66851c79b16d" providerId="ADAL" clId="{77825FD7-F111-4A19-9B8F-7F3D12F98373}" dt="2026-03-16T08:39:09.945" v="27647" actId="20577"/>
          <ac:spMkLst>
            <pc:docMk/>
            <pc:sldMk cId="1947344426" sldId="347"/>
            <ac:spMk id="24" creationId="{CFE4575A-0D17-56AC-1EA1-A3FC13D9ED44}"/>
          </ac:spMkLst>
        </pc:spChg>
        <pc:graphicFrameChg chg="mod modGraphic">
          <ac:chgData name="Johanna Pajunen" userId="cf4311e6-360c-4017-aa96-66851c79b16d" providerId="ADAL" clId="{77825FD7-F111-4A19-9B8F-7F3D12F98373}" dt="2026-03-16T07:18:57.293" v="27640"/>
          <ac:graphicFrameMkLst>
            <pc:docMk/>
            <pc:sldMk cId="1947344426" sldId="347"/>
            <ac:graphicFrameMk id="19" creationId="{44EC8E7B-1A32-C58E-2F42-890F6132444A}"/>
          </ac:graphicFrameMkLst>
        </pc:graphicFrameChg>
      </pc:sldChg>
      <pc:sldChg chg="addSp modSp add mod">
        <pc:chgData name="Johanna Pajunen" userId="cf4311e6-360c-4017-aa96-66851c79b16d" providerId="ADAL" clId="{77825FD7-F111-4A19-9B8F-7F3D12F98373}" dt="2026-02-17T07:20:14.955" v="27467" actId="207"/>
        <pc:sldMkLst>
          <pc:docMk/>
          <pc:sldMk cId="3350625478" sldId="349"/>
        </pc:sldMkLst>
        <pc:graphicFrameChg chg="modGraphic">
          <ac:chgData name="Johanna Pajunen" userId="cf4311e6-360c-4017-aa96-66851c79b16d" providerId="ADAL" clId="{77825FD7-F111-4A19-9B8F-7F3D12F98373}" dt="2026-02-17T07:20:14.955" v="27467" actId="207"/>
          <ac:graphicFrameMkLst>
            <pc:docMk/>
            <pc:sldMk cId="3350625478" sldId="349"/>
            <ac:graphicFrameMk id="19" creationId="{B1563110-E01E-1009-FBBD-848BDFA14906}"/>
          </ac:graphicFrameMkLst>
        </pc:graphicFrameChg>
      </pc:sldChg>
      <pc:sldChg chg="addSp modSp add mod">
        <pc:chgData name="Johanna Pajunen" userId="cf4311e6-360c-4017-aa96-66851c79b16d" providerId="ADAL" clId="{77825FD7-F111-4A19-9B8F-7F3D12F98373}" dt="2026-03-16T08:39:46.201" v="27648" actId="20577"/>
        <pc:sldMkLst>
          <pc:docMk/>
          <pc:sldMk cId="1325405778" sldId="350"/>
        </pc:sldMkLst>
        <pc:spChg chg="mod">
          <ac:chgData name="Johanna Pajunen" userId="cf4311e6-360c-4017-aa96-66851c79b16d" providerId="ADAL" clId="{77825FD7-F111-4A19-9B8F-7F3D12F98373}" dt="2026-03-16T08:39:46.201" v="27648" actId="20577"/>
          <ac:spMkLst>
            <pc:docMk/>
            <pc:sldMk cId="1325405778" sldId="350"/>
            <ac:spMk id="17" creationId="{1EE13406-5FAB-0633-BBCF-6A36639D312C}"/>
          </ac:spMkLst>
        </pc:spChg>
        <pc:graphicFrameChg chg="modGraphic">
          <ac:chgData name="Johanna Pajunen" userId="cf4311e6-360c-4017-aa96-66851c79b16d" providerId="ADAL" clId="{77825FD7-F111-4A19-9B8F-7F3D12F98373}" dt="2026-02-17T07:20:20.631" v="27468" actId="207"/>
          <ac:graphicFrameMkLst>
            <pc:docMk/>
            <pc:sldMk cId="1325405778" sldId="350"/>
            <ac:graphicFrameMk id="19" creationId="{F85B2F6D-7A4D-43ED-CF76-FAC816BAE2F6}"/>
          </ac:graphicFrameMkLst>
        </pc:graphicFrameChg>
      </pc:sldChg>
      <pc:sldChg chg="addSp modSp add mod ord">
        <pc:chgData name="Johanna Pajunen" userId="cf4311e6-360c-4017-aa96-66851c79b16d" providerId="ADAL" clId="{77825FD7-F111-4A19-9B8F-7F3D12F98373}" dt="2026-02-17T11:58:01.374" v="27537" actId="20577"/>
        <pc:sldMkLst>
          <pc:docMk/>
          <pc:sldMk cId="2013446189" sldId="351"/>
        </pc:sldMkLst>
        <pc:spChg chg="add mod">
          <ac:chgData name="Johanna Pajunen" userId="cf4311e6-360c-4017-aa96-66851c79b16d" providerId="ADAL" clId="{77825FD7-F111-4A19-9B8F-7F3D12F98373}" dt="2026-02-17T11:58:01.374" v="27537" actId="20577"/>
          <ac:spMkLst>
            <pc:docMk/>
            <pc:sldMk cId="2013446189" sldId="351"/>
            <ac:spMk id="7" creationId="{F1CFE508-D68A-D41F-14C3-67318392088F}"/>
          </ac:spMkLst>
        </pc:spChg>
        <pc:spChg chg="add mod">
          <ac:chgData name="Johanna Pajunen" userId="cf4311e6-360c-4017-aa96-66851c79b16d" providerId="ADAL" clId="{77825FD7-F111-4A19-9B8F-7F3D12F98373}" dt="2026-02-17T11:57:56.397" v="27524" actId="20577"/>
          <ac:spMkLst>
            <pc:docMk/>
            <pc:sldMk cId="2013446189" sldId="351"/>
            <ac:spMk id="8" creationId="{F880AAB7-EAA9-F463-C4B0-BD0FB4FC4ADC}"/>
          </ac:spMkLst>
        </pc:spChg>
      </pc:sldChg>
      <pc:sldChg chg="addSp delSp modSp add mod">
        <pc:chgData name="Johanna Pajunen" userId="cf4311e6-360c-4017-aa96-66851c79b16d" providerId="ADAL" clId="{77825FD7-F111-4A19-9B8F-7F3D12F98373}" dt="2026-02-17T12:11:48.849" v="27547" actId="1076"/>
        <pc:sldMkLst>
          <pc:docMk/>
          <pc:sldMk cId="1132227687" sldId="353"/>
        </pc:sldMkLst>
      </pc:sldChg>
      <pc:sldChg chg="modSp add mod">
        <pc:chgData name="Johanna Pajunen" userId="cf4311e6-360c-4017-aa96-66851c79b16d" providerId="ADAL" clId="{77825FD7-F111-4A19-9B8F-7F3D12F98373}" dt="2026-02-18T06:50:44.352" v="27639" actId="20577"/>
        <pc:sldMkLst>
          <pc:docMk/>
          <pc:sldMk cId="2049098104" sldId="360"/>
        </pc:sldMkLst>
        <pc:spChg chg="mod">
          <ac:chgData name="Johanna Pajunen" userId="cf4311e6-360c-4017-aa96-66851c79b16d" providerId="ADAL" clId="{77825FD7-F111-4A19-9B8F-7F3D12F98373}" dt="2026-02-18T06:50:44.352" v="27639" actId="20577"/>
          <ac:spMkLst>
            <pc:docMk/>
            <pc:sldMk cId="2049098104" sldId="360"/>
            <ac:spMk id="3" creationId="{5D852A64-C39C-9032-5BB6-B779238EB36B}"/>
          </ac:spMkLst>
        </pc:spChg>
      </pc:sldChg>
      <pc:sldChg chg="modSp mod">
        <pc:chgData name="Johanna Pajunen" userId="cf4311e6-360c-4017-aa96-66851c79b16d" providerId="ADAL" clId="{77825FD7-F111-4A19-9B8F-7F3D12F98373}" dt="2026-03-16T08:38:16.019" v="27643" actId="1036"/>
        <pc:sldMkLst>
          <pc:docMk/>
          <pc:sldMk cId="2487944972" sldId="361"/>
        </pc:sldMkLst>
        <pc:picChg chg="mod">
          <ac:chgData name="Johanna Pajunen" userId="cf4311e6-360c-4017-aa96-66851c79b16d" providerId="ADAL" clId="{77825FD7-F111-4A19-9B8F-7F3D12F98373}" dt="2026-03-16T08:38:16.019" v="27643" actId="1036"/>
          <ac:picMkLst>
            <pc:docMk/>
            <pc:sldMk cId="2487944972" sldId="361"/>
            <ac:picMk id="2" creationId="{31DA6695-4BD8-AEE0-1616-F0FAD7F3AC4C}"/>
          </ac:picMkLst>
        </pc:picChg>
        <pc:picChg chg="mod">
          <ac:chgData name="Johanna Pajunen" userId="cf4311e6-360c-4017-aa96-66851c79b16d" providerId="ADAL" clId="{77825FD7-F111-4A19-9B8F-7F3D12F98373}" dt="2026-03-16T08:38:12.073" v="27641" actId="1036"/>
          <ac:picMkLst>
            <pc:docMk/>
            <pc:sldMk cId="2487944972" sldId="361"/>
            <ac:picMk id="6" creationId="{760C0148-61F6-B4EE-8517-0E303E085590}"/>
          </ac:picMkLst>
        </pc:picChg>
      </pc:sldChg>
      <pc:sldChg chg="addSp delSp modSp add mod">
        <pc:chgData name="Johanna Pajunen" userId="cf4311e6-360c-4017-aa96-66851c79b16d" providerId="ADAL" clId="{77825FD7-F111-4A19-9B8F-7F3D12F98373}" dt="2026-02-17T12:07:19.631" v="27538"/>
        <pc:sldMkLst>
          <pc:docMk/>
          <pc:sldMk cId="1252805699" sldId="362"/>
        </pc:sldMkLst>
        <pc:spChg chg="add mod">
          <ac:chgData name="Johanna Pajunen" userId="cf4311e6-360c-4017-aa96-66851c79b16d" providerId="ADAL" clId="{77825FD7-F111-4A19-9B8F-7F3D12F98373}" dt="2026-02-17T07:22:42.973" v="27479" actId="571"/>
          <ac:spMkLst>
            <pc:docMk/>
            <pc:sldMk cId="1252805699" sldId="362"/>
            <ac:spMk id="5" creationId="{582CA47C-696E-EF83-DFC5-42E134B5820D}"/>
          </ac:spMkLst>
        </pc:spChg>
        <pc:spChg chg="add mod">
          <ac:chgData name="Johanna Pajunen" userId="cf4311e6-360c-4017-aa96-66851c79b16d" providerId="ADAL" clId="{77825FD7-F111-4A19-9B8F-7F3D12F98373}" dt="2026-02-17T12:07:19.631" v="27538"/>
          <ac:spMkLst>
            <pc:docMk/>
            <pc:sldMk cId="1252805699" sldId="362"/>
            <ac:spMk id="6" creationId="{EC8DC2A8-04D0-404B-03CC-AEC408913461}"/>
          </ac:spMkLst>
        </pc:spChg>
        <pc:spChg chg="add mod">
          <ac:chgData name="Johanna Pajunen" userId="cf4311e6-360c-4017-aa96-66851c79b16d" providerId="ADAL" clId="{77825FD7-F111-4A19-9B8F-7F3D12F98373}" dt="2026-02-17T07:22:42.973" v="27479" actId="571"/>
          <ac:spMkLst>
            <pc:docMk/>
            <pc:sldMk cId="1252805699" sldId="362"/>
            <ac:spMk id="8" creationId="{77FEF19A-5B24-9694-45C2-A0A0F5E657FE}"/>
          </ac:spMkLst>
        </pc:spChg>
        <pc:spChg chg="add mod">
          <ac:chgData name="Johanna Pajunen" userId="cf4311e6-360c-4017-aa96-66851c79b16d" providerId="ADAL" clId="{77825FD7-F111-4A19-9B8F-7F3D12F98373}" dt="2026-02-17T07:22:42.973" v="27479" actId="571"/>
          <ac:spMkLst>
            <pc:docMk/>
            <pc:sldMk cId="1252805699" sldId="362"/>
            <ac:spMk id="9" creationId="{EA6587A3-A31B-5D6D-49F5-494860DB48E8}"/>
          </ac:spMkLst>
        </pc:spChg>
        <pc:spChg chg="add mod ord">
          <ac:chgData name="Johanna Pajunen" userId="cf4311e6-360c-4017-aa96-66851c79b16d" providerId="ADAL" clId="{77825FD7-F111-4A19-9B8F-7F3D12F98373}" dt="2026-02-17T11:54:49.370" v="27511" actId="1076"/>
          <ac:spMkLst>
            <pc:docMk/>
            <pc:sldMk cId="1252805699" sldId="362"/>
            <ac:spMk id="20" creationId="{490FF5EF-0588-1F5C-D1EB-BE2E230E4DA1}"/>
          </ac:spMkLst>
        </pc:spChg>
        <pc:spChg chg="add mod ord">
          <ac:chgData name="Johanna Pajunen" userId="cf4311e6-360c-4017-aa96-66851c79b16d" providerId="ADAL" clId="{77825FD7-F111-4A19-9B8F-7F3D12F98373}" dt="2026-02-17T11:53:22.229" v="27497" actId="1076"/>
          <ac:spMkLst>
            <pc:docMk/>
            <pc:sldMk cId="1252805699" sldId="362"/>
            <ac:spMk id="23" creationId="{C094DB78-523F-001D-3DD9-0181907B4164}"/>
          </ac:spMkLst>
        </pc:spChg>
        <pc:spChg chg="add mod ord">
          <ac:chgData name="Johanna Pajunen" userId="cf4311e6-360c-4017-aa96-66851c79b16d" providerId="ADAL" clId="{77825FD7-F111-4A19-9B8F-7F3D12F98373}" dt="2026-02-17T11:54:04.233" v="27503" actId="1076"/>
          <ac:spMkLst>
            <pc:docMk/>
            <pc:sldMk cId="1252805699" sldId="362"/>
            <ac:spMk id="24" creationId="{1E6228D8-FACB-CBFF-F72C-F4090A2F0C8C}"/>
          </ac:spMkLst>
        </pc:spChg>
        <pc:spChg chg="add mod ord">
          <ac:chgData name="Johanna Pajunen" userId="cf4311e6-360c-4017-aa96-66851c79b16d" providerId="ADAL" clId="{77825FD7-F111-4A19-9B8F-7F3D12F98373}" dt="2026-02-17T11:54:16.540" v="27505" actId="1076"/>
          <ac:spMkLst>
            <pc:docMk/>
            <pc:sldMk cId="1252805699" sldId="362"/>
            <ac:spMk id="25" creationId="{2CF413D0-AFCF-710A-43F0-371CC1EA3D87}"/>
          </ac:spMkLst>
        </pc:spChg>
        <pc:spChg chg="add mod ord">
          <ac:chgData name="Johanna Pajunen" userId="cf4311e6-360c-4017-aa96-66851c79b16d" providerId="ADAL" clId="{77825FD7-F111-4A19-9B8F-7F3D12F98373}" dt="2026-02-17T11:54:40.557" v="27509" actId="1076"/>
          <ac:spMkLst>
            <pc:docMk/>
            <pc:sldMk cId="1252805699" sldId="362"/>
            <ac:spMk id="27" creationId="{06B3CD34-C649-9D88-EF69-1D56B1A219A6}"/>
          </ac:spMkLst>
        </pc:spChg>
        <pc:spChg chg="add mod ord">
          <ac:chgData name="Johanna Pajunen" userId="cf4311e6-360c-4017-aa96-66851c79b16d" providerId="ADAL" clId="{77825FD7-F111-4A19-9B8F-7F3D12F98373}" dt="2026-02-17T11:54:10.576" v="27504" actId="1076"/>
          <ac:spMkLst>
            <pc:docMk/>
            <pc:sldMk cId="1252805699" sldId="362"/>
            <ac:spMk id="28" creationId="{E15D39D0-6E02-76A6-8362-654F6F938A07}"/>
          </ac:spMkLst>
        </pc:spChg>
        <pc:spChg chg="add mod ord">
          <ac:chgData name="Johanna Pajunen" userId="cf4311e6-360c-4017-aa96-66851c79b16d" providerId="ADAL" clId="{77825FD7-F111-4A19-9B8F-7F3D12F98373}" dt="2026-02-17T11:53:50.228" v="27501" actId="1076"/>
          <ac:spMkLst>
            <pc:docMk/>
            <pc:sldMk cId="1252805699" sldId="362"/>
            <ac:spMk id="29" creationId="{F1590290-2BB9-B99D-D218-911A3A773866}"/>
          </ac:spMkLst>
        </pc:spChg>
        <pc:spChg chg="add mod ord">
          <ac:chgData name="Johanna Pajunen" userId="cf4311e6-360c-4017-aa96-66851c79b16d" providerId="ADAL" clId="{77825FD7-F111-4A19-9B8F-7F3D12F98373}" dt="2026-02-17T11:53:15.980" v="27496" actId="1076"/>
          <ac:spMkLst>
            <pc:docMk/>
            <pc:sldMk cId="1252805699" sldId="362"/>
            <ac:spMk id="30" creationId="{0DC91957-00EA-218B-978E-66456261B79B}"/>
          </ac:spMkLst>
        </pc:spChg>
        <pc:spChg chg="add mod ord">
          <ac:chgData name="Johanna Pajunen" userId="cf4311e6-360c-4017-aa96-66851c79b16d" providerId="ADAL" clId="{77825FD7-F111-4A19-9B8F-7F3D12F98373}" dt="2026-02-17T11:54:44.982" v="27510" actId="1076"/>
          <ac:spMkLst>
            <pc:docMk/>
            <pc:sldMk cId="1252805699" sldId="362"/>
            <ac:spMk id="32" creationId="{1F98B121-3D37-097F-2B9B-428B688B10BD}"/>
          </ac:spMkLst>
        </pc:spChg>
        <pc:spChg chg="add mod ord">
          <ac:chgData name="Johanna Pajunen" userId="cf4311e6-360c-4017-aa96-66851c79b16d" providerId="ADAL" clId="{77825FD7-F111-4A19-9B8F-7F3D12F98373}" dt="2026-02-17T11:53:57.527" v="27502" actId="1076"/>
          <ac:spMkLst>
            <pc:docMk/>
            <pc:sldMk cId="1252805699" sldId="362"/>
            <ac:spMk id="33" creationId="{4EE87A39-4D41-E150-F081-8A9A8B2421EE}"/>
          </ac:spMkLst>
        </pc:spChg>
      </pc:sldChg>
      <pc:sldChg chg="delSp modSp add mod">
        <pc:chgData name="Johanna Pajunen" userId="cf4311e6-360c-4017-aa96-66851c79b16d" providerId="ADAL" clId="{77825FD7-F111-4A19-9B8F-7F3D12F98373}" dt="2026-02-17T12:11:19.719" v="27546" actId="478"/>
        <pc:sldMkLst>
          <pc:docMk/>
          <pc:sldMk cId="2015288078" sldId="364"/>
        </pc:sldMkLst>
      </pc:sldChg>
      <pc:sldChg chg="addSp modSp add mod ord">
        <pc:chgData name="Johanna Pajunen" userId="cf4311e6-360c-4017-aa96-66851c79b16d" providerId="ADAL" clId="{77825FD7-F111-4A19-9B8F-7F3D12F98373}" dt="2026-02-17T07:19:16.052" v="27465" actId="1076"/>
        <pc:sldMkLst>
          <pc:docMk/>
          <pc:sldMk cId="4168266488" sldId="366"/>
        </pc:sldMkLst>
        <pc:spChg chg="mod">
          <ac:chgData name="Johanna Pajunen" userId="cf4311e6-360c-4017-aa96-66851c79b16d" providerId="ADAL" clId="{77825FD7-F111-4A19-9B8F-7F3D12F98373}" dt="2026-02-17T07:18:36.851" v="27444" actId="1076"/>
          <ac:spMkLst>
            <pc:docMk/>
            <pc:sldMk cId="4168266488" sldId="366"/>
            <ac:spMk id="3" creationId="{CAA92ED2-D87D-B779-3C1F-5D843209F635}"/>
          </ac:spMkLst>
        </pc:spChg>
        <pc:spChg chg="add mod">
          <ac:chgData name="Johanna Pajunen" userId="cf4311e6-360c-4017-aa96-66851c79b16d" providerId="ADAL" clId="{77825FD7-F111-4A19-9B8F-7F3D12F98373}" dt="2026-02-17T07:18:41.420" v="27445" actId="1076"/>
          <ac:spMkLst>
            <pc:docMk/>
            <pc:sldMk cId="4168266488" sldId="366"/>
            <ac:spMk id="4" creationId="{80ABB71E-B3F3-FDD6-7E4E-A1403AAD5597}"/>
          </ac:spMkLst>
        </pc:spChg>
        <pc:spChg chg="mod">
          <ac:chgData name="Johanna Pajunen" userId="cf4311e6-360c-4017-aa96-66851c79b16d" providerId="ADAL" clId="{77825FD7-F111-4A19-9B8F-7F3D12F98373}" dt="2026-02-17T07:18:32.187" v="27443" actId="20577"/>
          <ac:spMkLst>
            <pc:docMk/>
            <pc:sldMk cId="4168266488" sldId="366"/>
            <ac:spMk id="5" creationId="{46014319-D9F7-8DE7-4F72-A759995C8CD3}"/>
          </ac:spMkLst>
        </pc:spChg>
        <pc:spChg chg="add mod">
          <ac:chgData name="Johanna Pajunen" userId="cf4311e6-360c-4017-aa96-66851c79b16d" providerId="ADAL" clId="{77825FD7-F111-4A19-9B8F-7F3D12F98373}" dt="2026-02-17T07:19:16.052" v="27465" actId="1076"/>
          <ac:spMkLst>
            <pc:docMk/>
            <pc:sldMk cId="4168266488" sldId="366"/>
            <ac:spMk id="8" creationId="{5717224E-6BF9-7AAB-ED3A-3C0D2ECF3DEE}"/>
          </ac:spMkLst>
        </pc:spChg>
        <pc:spChg chg="mod">
          <ac:chgData name="Johanna Pajunen" userId="cf4311e6-360c-4017-aa96-66851c79b16d" providerId="ADAL" clId="{77825FD7-F111-4A19-9B8F-7F3D12F98373}" dt="2026-02-17T05:49:24.079" v="26625" actId="20577"/>
          <ac:spMkLst>
            <pc:docMk/>
            <pc:sldMk cId="4168266488" sldId="366"/>
            <ac:spMk id="10" creationId="{2E1F7A0D-EC9D-ADF2-F882-CA04AE31CD06}"/>
          </ac:spMkLst>
        </pc:spChg>
        <pc:picChg chg="add mod">
          <ac:chgData name="Johanna Pajunen" userId="cf4311e6-360c-4017-aa96-66851c79b16d" providerId="ADAL" clId="{77825FD7-F111-4A19-9B8F-7F3D12F98373}" dt="2026-02-17T07:15:15.932" v="27359" actId="1076"/>
          <ac:picMkLst>
            <pc:docMk/>
            <pc:sldMk cId="4168266488" sldId="366"/>
            <ac:picMk id="7" creationId="{94A712A6-D5B0-9BAA-3017-F378FDD9061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dirty="0"/>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F180CB-F3C1-4F58-9758-D59A47441C6B}" type="datetimeFigureOut">
              <a:rPr lang="fi-FI" smtClean="0"/>
              <a:t>16.3.2026</a:t>
            </a:fld>
            <a:endParaRPr lang="fi-FI" dirty="0"/>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dirty="0"/>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dirty="0"/>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211D4D-4DF8-4E15-81B3-20B68BD0435D}" type="slidenum">
              <a:rPr lang="fi-FI" smtClean="0"/>
              <a:t>‹#›</a:t>
            </a:fld>
            <a:endParaRPr lang="fi-FI" dirty="0"/>
          </a:p>
        </p:txBody>
      </p:sp>
    </p:spTree>
    <p:extLst>
      <p:ext uri="{BB962C8B-B14F-4D97-AF65-F5344CB8AC3E}">
        <p14:creationId xmlns:p14="http://schemas.microsoft.com/office/powerpoint/2010/main" val="4015169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txBody>
          <a:bodyPr/>
          <a:lstStyle/>
          <a:p>
            <a:endParaRPr lang="fi-FI" dirty="0"/>
          </a:p>
        </p:txBody>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56211D4D-4DF8-4E15-81B3-20B68BD0435D}" type="slidenum">
              <a:rPr lang="fi-FI" smtClean="0"/>
              <a:t>20</a:t>
            </a:fld>
            <a:endParaRPr lang="fi-FI" dirty="0"/>
          </a:p>
        </p:txBody>
      </p:sp>
    </p:spTree>
    <p:extLst>
      <p:ext uri="{BB962C8B-B14F-4D97-AF65-F5344CB8AC3E}">
        <p14:creationId xmlns:p14="http://schemas.microsoft.com/office/powerpoint/2010/main" val="3018350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517DCF-0640-40B6-C8DA-B56944E5C227}"/>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17ADFD7F-6D20-380F-CDCB-A47D25E20F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EC53419B-DD45-C130-02DC-6AFDFE5A4B4E}"/>
              </a:ext>
            </a:extLst>
          </p:cNvPr>
          <p:cNvSpPr>
            <a:spLocks noGrp="1"/>
          </p:cNvSpPr>
          <p:nvPr>
            <p:ph type="dt" sz="half" idx="10"/>
          </p:nvPr>
        </p:nvSpPr>
        <p:spPr/>
        <p:txBody>
          <a:bodyPr/>
          <a:lstStyle/>
          <a:p>
            <a:fld id="{BC4C3B26-7D2F-49AA-945A-2A921A426E03}" type="datetime1">
              <a:rPr lang="fi-FI" smtClean="0"/>
              <a:t>16.3.2026</a:t>
            </a:fld>
            <a:endParaRPr lang="fi-FI" dirty="0"/>
          </a:p>
        </p:txBody>
      </p:sp>
      <p:sp>
        <p:nvSpPr>
          <p:cNvPr id="5" name="Alatunnisteen paikkamerkki 4">
            <a:extLst>
              <a:ext uri="{FF2B5EF4-FFF2-40B4-BE49-F238E27FC236}">
                <a16:creationId xmlns:a16="http://schemas.microsoft.com/office/drawing/2014/main" id="{33809AE3-4205-AF38-A4EC-970C676EAACD}"/>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E1105B6C-10A8-271C-E6C2-FC74BC1831D0}"/>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1500072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0FCFEC-096B-3D15-84BC-80BEE20584B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13E74AE5-2C48-6D16-786C-6751D7C19A57}"/>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A30BE3EF-0318-476A-24D0-DE7DCA9C33DD}"/>
              </a:ext>
            </a:extLst>
          </p:cNvPr>
          <p:cNvSpPr>
            <a:spLocks noGrp="1"/>
          </p:cNvSpPr>
          <p:nvPr>
            <p:ph type="dt" sz="half" idx="10"/>
          </p:nvPr>
        </p:nvSpPr>
        <p:spPr/>
        <p:txBody>
          <a:bodyPr/>
          <a:lstStyle/>
          <a:p>
            <a:fld id="{B2C3011F-7FD9-44C3-868F-DFDA85029C08}" type="datetime1">
              <a:rPr lang="fi-FI" smtClean="0"/>
              <a:t>16.3.2026</a:t>
            </a:fld>
            <a:endParaRPr lang="fi-FI" dirty="0"/>
          </a:p>
        </p:txBody>
      </p:sp>
      <p:sp>
        <p:nvSpPr>
          <p:cNvPr id="5" name="Alatunnisteen paikkamerkki 4">
            <a:extLst>
              <a:ext uri="{FF2B5EF4-FFF2-40B4-BE49-F238E27FC236}">
                <a16:creationId xmlns:a16="http://schemas.microsoft.com/office/drawing/2014/main" id="{9B31BFFA-8302-A88F-1A46-13260BF2A492}"/>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01D0354D-1EE2-F068-1C8A-E3DA382F872C}"/>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4150465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F0380A0C-6306-6E53-6E17-6454180D9572}"/>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F0F87722-6789-7313-40C8-0BFF2D5A5048}"/>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5770A90-7B52-E071-43B3-D2E8EEDBB3DD}"/>
              </a:ext>
            </a:extLst>
          </p:cNvPr>
          <p:cNvSpPr>
            <a:spLocks noGrp="1"/>
          </p:cNvSpPr>
          <p:nvPr>
            <p:ph type="dt" sz="half" idx="10"/>
          </p:nvPr>
        </p:nvSpPr>
        <p:spPr/>
        <p:txBody>
          <a:bodyPr/>
          <a:lstStyle/>
          <a:p>
            <a:fld id="{EF2FA1D0-5E57-495A-817B-E18606AE75E5}" type="datetime1">
              <a:rPr lang="fi-FI" smtClean="0"/>
              <a:t>16.3.2026</a:t>
            </a:fld>
            <a:endParaRPr lang="fi-FI" dirty="0"/>
          </a:p>
        </p:txBody>
      </p:sp>
      <p:sp>
        <p:nvSpPr>
          <p:cNvPr id="5" name="Alatunnisteen paikkamerkki 4">
            <a:extLst>
              <a:ext uri="{FF2B5EF4-FFF2-40B4-BE49-F238E27FC236}">
                <a16:creationId xmlns:a16="http://schemas.microsoft.com/office/drawing/2014/main" id="{1E4F22A2-F9DE-8684-FA5E-2A3CF7911F65}"/>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A90FDE4E-DCFC-5570-BDFB-197D6DFB2273}"/>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256827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CD311DB-F6E5-1B2C-5EF7-ED0B72FD574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D4A1DE04-F89D-7D6F-A6CC-9F3958957614}"/>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F7431C1-9BEF-3D3E-2F37-FC22F7D0F68C}"/>
              </a:ext>
            </a:extLst>
          </p:cNvPr>
          <p:cNvSpPr>
            <a:spLocks noGrp="1"/>
          </p:cNvSpPr>
          <p:nvPr>
            <p:ph type="dt" sz="half" idx="10"/>
          </p:nvPr>
        </p:nvSpPr>
        <p:spPr/>
        <p:txBody>
          <a:bodyPr/>
          <a:lstStyle/>
          <a:p>
            <a:fld id="{239EC9B8-1B0E-407C-BF50-6239CF66B840}" type="datetime1">
              <a:rPr lang="fi-FI" smtClean="0"/>
              <a:t>16.3.2026</a:t>
            </a:fld>
            <a:endParaRPr lang="fi-FI" dirty="0"/>
          </a:p>
        </p:txBody>
      </p:sp>
      <p:sp>
        <p:nvSpPr>
          <p:cNvPr id="5" name="Alatunnisteen paikkamerkki 4">
            <a:extLst>
              <a:ext uri="{FF2B5EF4-FFF2-40B4-BE49-F238E27FC236}">
                <a16:creationId xmlns:a16="http://schemas.microsoft.com/office/drawing/2014/main" id="{CD49EF24-1EF8-11CA-D60C-E9C70446E582}"/>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41FE769C-B4C0-B1DA-AE5C-D809E6AAE8FC}"/>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424324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8C6BAFC-0567-0447-CDEA-DA848AA10D40}"/>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127197FF-BF07-0A5A-CCD4-DE944B517A0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9D0E8E49-08F2-AB6D-557C-44170CD4D122}"/>
              </a:ext>
            </a:extLst>
          </p:cNvPr>
          <p:cNvSpPr>
            <a:spLocks noGrp="1"/>
          </p:cNvSpPr>
          <p:nvPr>
            <p:ph type="dt" sz="half" idx="10"/>
          </p:nvPr>
        </p:nvSpPr>
        <p:spPr/>
        <p:txBody>
          <a:bodyPr/>
          <a:lstStyle/>
          <a:p>
            <a:fld id="{2F2BBA10-2EAD-4840-9291-B06549F9C4CF}" type="datetime1">
              <a:rPr lang="fi-FI" smtClean="0"/>
              <a:t>16.3.2026</a:t>
            </a:fld>
            <a:endParaRPr lang="fi-FI" dirty="0"/>
          </a:p>
        </p:txBody>
      </p:sp>
      <p:sp>
        <p:nvSpPr>
          <p:cNvPr id="5" name="Alatunnisteen paikkamerkki 4">
            <a:extLst>
              <a:ext uri="{FF2B5EF4-FFF2-40B4-BE49-F238E27FC236}">
                <a16:creationId xmlns:a16="http://schemas.microsoft.com/office/drawing/2014/main" id="{58F1FCA2-5F0B-4306-72CC-8AAE641637EC}"/>
              </a:ext>
            </a:extLst>
          </p:cNvPr>
          <p:cNvSpPr>
            <a:spLocks noGrp="1"/>
          </p:cNvSpPr>
          <p:nvPr>
            <p:ph type="ftr" sz="quarter" idx="11"/>
          </p:nvPr>
        </p:nvSpPr>
        <p:spPr/>
        <p:txBody>
          <a:bodyPr/>
          <a:lstStyle/>
          <a:p>
            <a:endParaRPr lang="fi-FI" dirty="0"/>
          </a:p>
        </p:txBody>
      </p:sp>
      <p:sp>
        <p:nvSpPr>
          <p:cNvPr id="6" name="Dian numeron paikkamerkki 5">
            <a:extLst>
              <a:ext uri="{FF2B5EF4-FFF2-40B4-BE49-F238E27FC236}">
                <a16:creationId xmlns:a16="http://schemas.microsoft.com/office/drawing/2014/main" id="{B31AEE00-CD86-C740-76C6-51EE9A4DDB67}"/>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220236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B41AA6-6674-9245-F2F3-DAF9EFFE3635}"/>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668ECB56-23A9-3F86-F723-C29E4D83C08B}"/>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5ADC1248-DD90-6900-DCA6-FD3DA4D59D08}"/>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FD97688D-D0B6-83F8-CAEC-89D0A293AC0C}"/>
              </a:ext>
            </a:extLst>
          </p:cNvPr>
          <p:cNvSpPr>
            <a:spLocks noGrp="1"/>
          </p:cNvSpPr>
          <p:nvPr>
            <p:ph type="dt" sz="half" idx="10"/>
          </p:nvPr>
        </p:nvSpPr>
        <p:spPr/>
        <p:txBody>
          <a:bodyPr/>
          <a:lstStyle/>
          <a:p>
            <a:fld id="{97CA7751-7879-427C-88CA-DA89C5FE8F9A}" type="datetime1">
              <a:rPr lang="fi-FI" smtClean="0"/>
              <a:t>16.3.2026</a:t>
            </a:fld>
            <a:endParaRPr lang="fi-FI" dirty="0"/>
          </a:p>
        </p:txBody>
      </p:sp>
      <p:sp>
        <p:nvSpPr>
          <p:cNvPr id="6" name="Alatunnisteen paikkamerkki 5">
            <a:extLst>
              <a:ext uri="{FF2B5EF4-FFF2-40B4-BE49-F238E27FC236}">
                <a16:creationId xmlns:a16="http://schemas.microsoft.com/office/drawing/2014/main" id="{975B74F0-7242-3BC2-0501-452132632C86}"/>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574A9E7E-7616-BEE1-212C-8E63273354DC}"/>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2178857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5F61B6F-D0DD-60E2-7FF0-49004069D1DD}"/>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1CA90571-3E6C-E1A8-1F26-8A1D6D732A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8AD4CFE1-F8D2-27B1-D2ED-909149BAC650}"/>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E7B76A80-2E9E-D150-64EC-54233F0F09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078A9F8B-3DE6-5EB5-6D7B-BC27A05BAD94}"/>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2747C21C-B9BE-F432-CDE6-8494CC4EC8D2}"/>
              </a:ext>
            </a:extLst>
          </p:cNvPr>
          <p:cNvSpPr>
            <a:spLocks noGrp="1"/>
          </p:cNvSpPr>
          <p:nvPr>
            <p:ph type="dt" sz="half" idx="10"/>
          </p:nvPr>
        </p:nvSpPr>
        <p:spPr/>
        <p:txBody>
          <a:bodyPr/>
          <a:lstStyle/>
          <a:p>
            <a:fld id="{9E759F5D-DD38-4B16-BDA1-4F8F0698063F}" type="datetime1">
              <a:rPr lang="fi-FI" smtClean="0"/>
              <a:t>16.3.2026</a:t>
            </a:fld>
            <a:endParaRPr lang="fi-FI" dirty="0"/>
          </a:p>
        </p:txBody>
      </p:sp>
      <p:sp>
        <p:nvSpPr>
          <p:cNvPr id="8" name="Alatunnisteen paikkamerkki 7">
            <a:extLst>
              <a:ext uri="{FF2B5EF4-FFF2-40B4-BE49-F238E27FC236}">
                <a16:creationId xmlns:a16="http://schemas.microsoft.com/office/drawing/2014/main" id="{ECBB391B-1974-C2E0-5880-896787D40676}"/>
              </a:ext>
            </a:extLst>
          </p:cNvPr>
          <p:cNvSpPr>
            <a:spLocks noGrp="1"/>
          </p:cNvSpPr>
          <p:nvPr>
            <p:ph type="ftr" sz="quarter" idx="11"/>
          </p:nvPr>
        </p:nvSpPr>
        <p:spPr/>
        <p:txBody>
          <a:bodyPr/>
          <a:lstStyle/>
          <a:p>
            <a:endParaRPr lang="fi-FI" dirty="0"/>
          </a:p>
        </p:txBody>
      </p:sp>
      <p:sp>
        <p:nvSpPr>
          <p:cNvPr id="9" name="Dian numeron paikkamerkki 8">
            <a:extLst>
              <a:ext uri="{FF2B5EF4-FFF2-40B4-BE49-F238E27FC236}">
                <a16:creationId xmlns:a16="http://schemas.microsoft.com/office/drawing/2014/main" id="{9A139C47-4B60-29FA-CAAF-3F87F7652A78}"/>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2335716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D22FA0-99F2-751C-F43C-363C9DBF509C}"/>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5F31A7BB-D8B9-84F1-DAF8-C5843D8B562D}"/>
              </a:ext>
            </a:extLst>
          </p:cNvPr>
          <p:cNvSpPr>
            <a:spLocks noGrp="1"/>
          </p:cNvSpPr>
          <p:nvPr>
            <p:ph type="dt" sz="half" idx="10"/>
          </p:nvPr>
        </p:nvSpPr>
        <p:spPr/>
        <p:txBody>
          <a:bodyPr/>
          <a:lstStyle/>
          <a:p>
            <a:fld id="{C8AC6A0C-980A-4387-995B-A153F89B37D7}" type="datetime1">
              <a:rPr lang="fi-FI" smtClean="0"/>
              <a:t>16.3.2026</a:t>
            </a:fld>
            <a:endParaRPr lang="fi-FI" dirty="0"/>
          </a:p>
        </p:txBody>
      </p:sp>
      <p:sp>
        <p:nvSpPr>
          <p:cNvPr id="4" name="Alatunnisteen paikkamerkki 3">
            <a:extLst>
              <a:ext uri="{FF2B5EF4-FFF2-40B4-BE49-F238E27FC236}">
                <a16:creationId xmlns:a16="http://schemas.microsoft.com/office/drawing/2014/main" id="{8FA8A292-6CCE-F5EC-998D-25778FBA8FCC}"/>
              </a:ext>
            </a:extLst>
          </p:cNvPr>
          <p:cNvSpPr>
            <a:spLocks noGrp="1"/>
          </p:cNvSpPr>
          <p:nvPr>
            <p:ph type="ftr" sz="quarter" idx="11"/>
          </p:nvPr>
        </p:nvSpPr>
        <p:spPr/>
        <p:txBody>
          <a:bodyPr/>
          <a:lstStyle/>
          <a:p>
            <a:endParaRPr lang="fi-FI" dirty="0"/>
          </a:p>
        </p:txBody>
      </p:sp>
      <p:sp>
        <p:nvSpPr>
          <p:cNvPr id="5" name="Dian numeron paikkamerkki 4">
            <a:extLst>
              <a:ext uri="{FF2B5EF4-FFF2-40B4-BE49-F238E27FC236}">
                <a16:creationId xmlns:a16="http://schemas.microsoft.com/office/drawing/2014/main" id="{E6EF3159-50FD-E08D-949E-B980CAFF928F}"/>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2304703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9F7EAF7-20A5-D9EE-31C8-E30324839DAA}"/>
              </a:ext>
            </a:extLst>
          </p:cNvPr>
          <p:cNvSpPr>
            <a:spLocks noGrp="1"/>
          </p:cNvSpPr>
          <p:nvPr>
            <p:ph type="dt" sz="half" idx="10"/>
          </p:nvPr>
        </p:nvSpPr>
        <p:spPr/>
        <p:txBody>
          <a:bodyPr/>
          <a:lstStyle/>
          <a:p>
            <a:fld id="{9AEFC4F8-D16C-484F-9E9D-DA2C165D919B}" type="datetime1">
              <a:rPr lang="fi-FI" smtClean="0"/>
              <a:t>16.3.2026</a:t>
            </a:fld>
            <a:endParaRPr lang="fi-FI" dirty="0"/>
          </a:p>
        </p:txBody>
      </p:sp>
      <p:sp>
        <p:nvSpPr>
          <p:cNvPr id="3" name="Alatunnisteen paikkamerkki 2">
            <a:extLst>
              <a:ext uri="{FF2B5EF4-FFF2-40B4-BE49-F238E27FC236}">
                <a16:creationId xmlns:a16="http://schemas.microsoft.com/office/drawing/2014/main" id="{09306AE2-6899-E557-B6F7-9F55603DBFFB}"/>
              </a:ext>
            </a:extLst>
          </p:cNvPr>
          <p:cNvSpPr>
            <a:spLocks noGrp="1"/>
          </p:cNvSpPr>
          <p:nvPr>
            <p:ph type="ftr" sz="quarter" idx="11"/>
          </p:nvPr>
        </p:nvSpPr>
        <p:spPr/>
        <p:txBody>
          <a:bodyPr/>
          <a:lstStyle/>
          <a:p>
            <a:endParaRPr lang="fi-FI" dirty="0"/>
          </a:p>
        </p:txBody>
      </p:sp>
      <p:sp>
        <p:nvSpPr>
          <p:cNvPr id="4" name="Dian numeron paikkamerkki 3">
            <a:extLst>
              <a:ext uri="{FF2B5EF4-FFF2-40B4-BE49-F238E27FC236}">
                <a16:creationId xmlns:a16="http://schemas.microsoft.com/office/drawing/2014/main" id="{877D7943-D10B-C5E5-0E3A-24A07FFE407E}"/>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1117376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745F5BD-1C6C-F166-4088-4331A74730E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0DC68F9F-B5DD-AE8C-70EF-6F9CC2C884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E3E839B3-C0AB-4616-8C99-D371C3980E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F1756AE-63A3-E90B-27A8-710BDC5ADE2A}"/>
              </a:ext>
            </a:extLst>
          </p:cNvPr>
          <p:cNvSpPr>
            <a:spLocks noGrp="1"/>
          </p:cNvSpPr>
          <p:nvPr>
            <p:ph type="dt" sz="half" idx="10"/>
          </p:nvPr>
        </p:nvSpPr>
        <p:spPr/>
        <p:txBody>
          <a:bodyPr/>
          <a:lstStyle/>
          <a:p>
            <a:fld id="{F0934BFE-1D4D-408B-B018-9A4756B1D6B1}" type="datetime1">
              <a:rPr lang="fi-FI" smtClean="0"/>
              <a:t>16.3.2026</a:t>
            </a:fld>
            <a:endParaRPr lang="fi-FI" dirty="0"/>
          </a:p>
        </p:txBody>
      </p:sp>
      <p:sp>
        <p:nvSpPr>
          <p:cNvPr id="6" name="Alatunnisteen paikkamerkki 5">
            <a:extLst>
              <a:ext uri="{FF2B5EF4-FFF2-40B4-BE49-F238E27FC236}">
                <a16:creationId xmlns:a16="http://schemas.microsoft.com/office/drawing/2014/main" id="{09CDC4D9-11FA-95D3-E371-E4663A09BBA6}"/>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FECAAE1C-0D16-9F0E-BCA6-C9D5C3C1578E}"/>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360855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3E41D8D-8456-8410-4B5A-5DCD31DAD5F2}"/>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F9F9962C-B4A9-777A-C170-C78AA4D448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dirty="0"/>
          </a:p>
        </p:txBody>
      </p:sp>
      <p:sp>
        <p:nvSpPr>
          <p:cNvPr id="4" name="Tekstin paikkamerkki 3">
            <a:extLst>
              <a:ext uri="{FF2B5EF4-FFF2-40B4-BE49-F238E27FC236}">
                <a16:creationId xmlns:a16="http://schemas.microsoft.com/office/drawing/2014/main" id="{C1D2AD7C-C981-62CF-AA17-88258DDD72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189C501E-54AF-C428-752C-8B7B5DBA5BD9}"/>
              </a:ext>
            </a:extLst>
          </p:cNvPr>
          <p:cNvSpPr>
            <a:spLocks noGrp="1"/>
          </p:cNvSpPr>
          <p:nvPr>
            <p:ph type="dt" sz="half" idx="10"/>
          </p:nvPr>
        </p:nvSpPr>
        <p:spPr/>
        <p:txBody>
          <a:bodyPr/>
          <a:lstStyle/>
          <a:p>
            <a:fld id="{D4E2692B-E94A-4353-B09B-0C437A6ECB70}" type="datetime1">
              <a:rPr lang="fi-FI" smtClean="0"/>
              <a:t>16.3.2026</a:t>
            </a:fld>
            <a:endParaRPr lang="fi-FI" dirty="0"/>
          </a:p>
        </p:txBody>
      </p:sp>
      <p:sp>
        <p:nvSpPr>
          <p:cNvPr id="6" name="Alatunnisteen paikkamerkki 5">
            <a:extLst>
              <a:ext uri="{FF2B5EF4-FFF2-40B4-BE49-F238E27FC236}">
                <a16:creationId xmlns:a16="http://schemas.microsoft.com/office/drawing/2014/main" id="{65B7D064-51D8-9782-AB07-E679AE97F908}"/>
              </a:ext>
            </a:extLst>
          </p:cNvPr>
          <p:cNvSpPr>
            <a:spLocks noGrp="1"/>
          </p:cNvSpPr>
          <p:nvPr>
            <p:ph type="ftr" sz="quarter" idx="11"/>
          </p:nvPr>
        </p:nvSpPr>
        <p:spPr/>
        <p:txBody>
          <a:bodyPr/>
          <a:lstStyle/>
          <a:p>
            <a:endParaRPr lang="fi-FI" dirty="0"/>
          </a:p>
        </p:txBody>
      </p:sp>
      <p:sp>
        <p:nvSpPr>
          <p:cNvPr id="7" name="Dian numeron paikkamerkki 6">
            <a:extLst>
              <a:ext uri="{FF2B5EF4-FFF2-40B4-BE49-F238E27FC236}">
                <a16:creationId xmlns:a16="http://schemas.microsoft.com/office/drawing/2014/main" id="{3A5544AD-B052-DA54-B068-333A6AD6CA18}"/>
              </a:ext>
            </a:extLst>
          </p:cNvPr>
          <p:cNvSpPr>
            <a:spLocks noGrp="1"/>
          </p:cNvSpPr>
          <p:nvPr>
            <p:ph type="sldNum" sz="quarter" idx="12"/>
          </p:nvPr>
        </p:nvSpPr>
        <p:spPr/>
        <p:txBody>
          <a:bodyPr/>
          <a:lstStyle/>
          <a:p>
            <a:fld id="{EE56681D-56EC-4422-B4C3-8576C4E39EFD}" type="slidenum">
              <a:rPr lang="fi-FI" smtClean="0"/>
              <a:t>‹#›</a:t>
            </a:fld>
            <a:endParaRPr lang="fi-FI" dirty="0"/>
          </a:p>
        </p:txBody>
      </p:sp>
    </p:spTree>
    <p:extLst>
      <p:ext uri="{BB962C8B-B14F-4D97-AF65-F5344CB8AC3E}">
        <p14:creationId xmlns:p14="http://schemas.microsoft.com/office/powerpoint/2010/main" val="2904998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B841EC4-2360-7ABA-F604-8B87BC16F1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40323592-AEFA-D5B7-2BEE-56308E8218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FB1B15BD-8FBD-C386-B16D-5E81CAB338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A13109-DF25-46C6-BD7D-7D23087EB40D}" type="datetime1">
              <a:rPr lang="fi-FI" smtClean="0"/>
              <a:t>16.3.2026</a:t>
            </a:fld>
            <a:endParaRPr lang="fi-FI" dirty="0"/>
          </a:p>
        </p:txBody>
      </p:sp>
      <p:sp>
        <p:nvSpPr>
          <p:cNvPr id="5" name="Alatunnisteen paikkamerkki 4">
            <a:extLst>
              <a:ext uri="{FF2B5EF4-FFF2-40B4-BE49-F238E27FC236}">
                <a16:creationId xmlns:a16="http://schemas.microsoft.com/office/drawing/2014/main" id="{BC65F2E8-B7D5-6A1A-4A40-8C448D2102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dirty="0"/>
          </a:p>
        </p:txBody>
      </p:sp>
      <p:sp>
        <p:nvSpPr>
          <p:cNvPr id="6" name="Dian numeron paikkamerkki 5">
            <a:extLst>
              <a:ext uri="{FF2B5EF4-FFF2-40B4-BE49-F238E27FC236}">
                <a16:creationId xmlns:a16="http://schemas.microsoft.com/office/drawing/2014/main" id="{51A9F00E-F7FB-335B-BD3F-DB392E3DF0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56681D-56EC-4422-B4C3-8576C4E39EFD}" type="slidenum">
              <a:rPr lang="fi-FI" smtClean="0"/>
              <a:t>‹#›</a:t>
            </a:fld>
            <a:endParaRPr lang="fi-FI" dirty="0"/>
          </a:p>
        </p:txBody>
      </p:sp>
    </p:spTree>
    <p:extLst>
      <p:ext uri="{BB962C8B-B14F-4D97-AF65-F5344CB8AC3E}">
        <p14:creationId xmlns:p14="http://schemas.microsoft.com/office/powerpoint/2010/main" val="4101408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F7BF866F-299D-9781-29EB-7FD2504C9FB6}"/>
            </a:ext>
          </a:extLst>
        </p:cNvPr>
        <p:cNvGrpSpPr/>
        <p:nvPr/>
      </p:nvGrpSpPr>
      <p:grpSpPr>
        <a:xfrm>
          <a:off x="0" y="0"/>
          <a:ext cx="0" cy="0"/>
          <a:chOff x="0" y="0"/>
          <a:chExt cx="0" cy="0"/>
        </a:xfrm>
      </p:grpSpPr>
      <p:pic>
        <p:nvPicPr>
          <p:cNvPr id="4" name="Kuva 3">
            <a:extLst>
              <a:ext uri="{FF2B5EF4-FFF2-40B4-BE49-F238E27FC236}">
                <a16:creationId xmlns:a16="http://schemas.microsoft.com/office/drawing/2014/main" id="{236FDC63-FFB2-9D2F-889B-66F2944D16D5}"/>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16" name="Taulukko 15">
            <a:extLst>
              <a:ext uri="{FF2B5EF4-FFF2-40B4-BE49-F238E27FC236}">
                <a16:creationId xmlns:a16="http://schemas.microsoft.com/office/drawing/2014/main" id="{B85CD191-79A9-31B4-E840-3C8A28AA64C5}"/>
              </a:ext>
            </a:extLst>
          </p:cNvPr>
          <p:cNvGraphicFramePr>
            <a:graphicFrameLocks noGrp="1"/>
          </p:cNvGraphicFramePr>
          <p:nvPr>
            <p:extLst>
              <p:ext uri="{D42A27DB-BD31-4B8C-83A1-F6EECF244321}">
                <p14:modId xmlns:p14="http://schemas.microsoft.com/office/powerpoint/2010/main" val="2161089193"/>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pic>
        <p:nvPicPr>
          <p:cNvPr id="2" name="object 4">
            <a:extLst>
              <a:ext uri="{FF2B5EF4-FFF2-40B4-BE49-F238E27FC236}">
                <a16:creationId xmlns:a16="http://schemas.microsoft.com/office/drawing/2014/main" id="{B11444A4-BE87-283E-B8D7-DB7ABC085232}"/>
              </a:ext>
            </a:extLst>
          </p:cNvPr>
          <p:cNvPicPr/>
          <p:nvPr/>
        </p:nvPicPr>
        <p:blipFill>
          <a:blip r:embed="rId3" cstate="print"/>
          <a:stretch>
            <a:fillRect/>
          </a:stretch>
        </p:blipFill>
        <p:spPr>
          <a:xfrm>
            <a:off x="4771424" y="738183"/>
            <a:ext cx="2649147" cy="1325979"/>
          </a:xfrm>
          <a:prstGeom prst="rect">
            <a:avLst/>
          </a:prstGeom>
        </p:spPr>
      </p:pic>
      <p:sp>
        <p:nvSpPr>
          <p:cNvPr id="6" name="Tekstiruutu 5">
            <a:extLst>
              <a:ext uri="{FF2B5EF4-FFF2-40B4-BE49-F238E27FC236}">
                <a16:creationId xmlns:a16="http://schemas.microsoft.com/office/drawing/2014/main" id="{4EAF69AD-7D20-5834-7132-608414228C1D}"/>
              </a:ext>
            </a:extLst>
          </p:cNvPr>
          <p:cNvSpPr txBox="1"/>
          <p:nvPr/>
        </p:nvSpPr>
        <p:spPr>
          <a:xfrm>
            <a:off x="210571" y="2551837"/>
            <a:ext cx="11981429"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7200" b="1" i="0" u="none" strike="noStrike" kern="1200" cap="none" spc="0" normalizeH="0" baseline="0" noProof="0" dirty="0">
                <a:ln>
                  <a:noFill/>
                </a:ln>
                <a:solidFill>
                  <a:schemeClr val="tx1"/>
                </a:solidFill>
                <a:effectLst/>
                <a:uLnTx/>
                <a:uFillTx/>
                <a:latin typeface="Aptos" panose="02110004020202020204"/>
                <a:ea typeface="+mn-ea"/>
                <a:cs typeface="+mn-cs"/>
              </a:rPr>
              <a:t>HYVINVOINTISUUNNITELMA</a:t>
            </a:r>
          </a:p>
          <a:p>
            <a:pPr marL="0" marR="0" lvl="0" indent="0" algn="ctr" defTabSz="914400" rtl="0" eaLnBrk="1" fontAlgn="auto" latinLnBrk="0" hangingPunct="1">
              <a:lnSpc>
                <a:spcPct val="100000"/>
              </a:lnSpc>
              <a:spcBef>
                <a:spcPts val="0"/>
              </a:spcBef>
              <a:spcAft>
                <a:spcPts val="0"/>
              </a:spcAft>
              <a:buClrTx/>
              <a:buSzTx/>
              <a:buFontTx/>
              <a:buNone/>
              <a:tabLst/>
              <a:defRPr/>
            </a:pPr>
            <a:r>
              <a:rPr lang="fi-FI" sz="7200" b="1" dirty="0">
                <a:solidFill>
                  <a:schemeClr val="tx1"/>
                </a:solidFill>
                <a:latin typeface="Aptos" panose="02110004020202020204"/>
              </a:rPr>
              <a:t>2026-29</a:t>
            </a:r>
            <a:endParaRPr kumimoji="0" lang="fi-FI" sz="7200" b="1"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38204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573ED-483C-7F28-36F2-FC2A7D38088A}"/>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AEFDE285-F12C-A1F0-5733-32508FA6C451}"/>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1BD55B18-E190-B08E-3625-1C3688E92F5A}"/>
              </a:ext>
            </a:extLst>
          </p:cNvPr>
          <p:cNvGraphicFramePr>
            <a:graphicFrameLocks noGrp="1"/>
          </p:cNvGraphicFramePr>
          <p:nvPr>
            <p:extLst>
              <p:ext uri="{D42A27DB-BD31-4B8C-83A1-F6EECF244321}">
                <p14:modId xmlns:p14="http://schemas.microsoft.com/office/powerpoint/2010/main" val="703127575"/>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solidFill>
                            <a:schemeClr val="accent6"/>
                          </a:solidFill>
                        </a:rPr>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pic>
        <p:nvPicPr>
          <p:cNvPr id="5" name="Kuva 4" descr="Kuva, joka sisältää kohteen teksti, kuvakaappaus, Fontti, muotoilu&#10;&#10;Tekoälyllä luotu sisältö voi olla virheellistä.">
            <a:extLst>
              <a:ext uri="{FF2B5EF4-FFF2-40B4-BE49-F238E27FC236}">
                <a16:creationId xmlns:a16="http://schemas.microsoft.com/office/drawing/2014/main" id="{947E1B9C-B636-C2D3-0D41-AB023D950CC8}"/>
              </a:ext>
            </a:extLst>
          </p:cNvPr>
          <p:cNvPicPr>
            <a:picLocks noChangeAspect="1"/>
          </p:cNvPicPr>
          <p:nvPr/>
        </p:nvPicPr>
        <p:blipFill>
          <a:blip r:embed="rId3"/>
          <a:stretch>
            <a:fillRect/>
          </a:stretch>
        </p:blipFill>
        <p:spPr>
          <a:xfrm>
            <a:off x="210571" y="924894"/>
            <a:ext cx="11872572" cy="5223581"/>
          </a:xfrm>
          <a:prstGeom prst="rect">
            <a:avLst/>
          </a:prstGeom>
        </p:spPr>
      </p:pic>
      <p:sp>
        <p:nvSpPr>
          <p:cNvPr id="7" name="Suorakulmio: Pyöristetyt kulmat 6">
            <a:extLst>
              <a:ext uri="{FF2B5EF4-FFF2-40B4-BE49-F238E27FC236}">
                <a16:creationId xmlns:a16="http://schemas.microsoft.com/office/drawing/2014/main" id="{576C0D03-7FA0-4167-A6B9-E4E67BBD1AF2}"/>
              </a:ext>
            </a:extLst>
          </p:cNvPr>
          <p:cNvSpPr/>
          <p:nvPr/>
        </p:nvSpPr>
        <p:spPr>
          <a:xfrm>
            <a:off x="3018062" y="30452"/>
            <a:ext cx="6155871" cy="80513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HYVINVOINNIN JA TERVEYDEN EDISTÄMINEN</a:t>
            </a:r>
            <a:r>
              <a:rPr lang="fi-FI" sz="2800" dirty="0">
                <a:solidFill>
                  <a:prstClr val="white"/>
                </a:solidFill>
                <a:latin typeface="Aptos" panose="02110004020202020204"/>
              </a:rPr>
              <a:t>/ Hyte kuuluu kaikille</a:t>
            </a:r>
            <a:endPar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58633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05CBE015-9250-FBC9-3BAD-3CCB7F282E33}"/>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93B7CF49-9189-BADE-5C22-0EA68AE9ACC4}"/>
              </a:ext>
            </a:extLst>
          </p:cNvPr>
          <p:cNvPicPr>
            <a:picLocks noChangeAspect="1"/>
          </p:cNvPicPr>
          <p:nvPr/>
        </p:nvPicPr>
        <p:blipFill>
          <a:blip r:embed="rId2"/>
          <a:stretch>
            <a:fillRect/>
          </a:stretch>
        </p:blipFill>
        <p:spPr>
          <a:xfrm>
            <a:off x="0" y="0"/>
            <a:ext cx="12192000" cy="6858000"/>
          </a:xfrm>
          <a:prstGeom prst="rect">
            <a:avLst/>
          </a:prstGeom>
        </p:spPr>
      </p:pic>
      <p:sp>
        <p:nvSpPr>
          <p:cNvPr id="10" name="Suorakulmio: Pyöristetyt kulmat 9">
            <a:extLst>
              <a:ext uri="{FF2B5EF4-FFF2-40B4-BE49-F238E27FC236}">
                <a16:creationId xmlns:a16="http://schemas.microsoft.com/office/drawing/2014/main" id="{2E1F7A0D-EC9D-ADF2-F882-CA04AE31CD06}"/>
              </a:ext>
            </a:extLst>
          </p:cNvPr>
          <p:cNvSpPr/>
          <p:nvPr/>
        </p:nvSpPr>
        <p:spPr>
          <a:xfrm>
            <a:off x="3018062" y="30452"/>
            <a:ext cx="6155871" cy="80513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HYVINVOINNIN JA TERVEYDEN EDISTÄMINEN/Yhdyspintayhteistyö</a:t>
            </a:r>
          </a:p>
        </p:txBody>
      </p:sp>
      <p:graphicFrame>
        <p:nvGraphicFramePr>
          <p:cNvPr id="16" name="Taulukko 15">
            <a:extLst>
              <a:ext uri="{FF2B5EF4-FFF2-40B4-BE49-F238E27FC236}">
                <a16:creationId xmlns:a16="http://schemas.microsoft.com/office/drawing/2014/main" id="{C8CF2C71-BFBE-A806-E3AD-E9F40581DEBB}"/>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solidFill>
                            <a:schemeClr val="accent6"/>
                          </a:solidFill>
                        </a:rPr>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3" name="Suorakulmio: Pyöristetyt kulmat 2">
            <a:extLst>
              <a:ext uri="{FF2B5EF4-FFF2-40B4-BE49-F238E27FC236}">
                <a16:creationId xmlns:a16="http://schemas.microsoft.com/office/drawing/2014/main" id="{CAA92ED2-D87D-B779-3C1F-5D843209F635}"/>
              </a:ext>
            </a:extLst>
          </p:cNvPr>
          <p:cNvSpPr/>
          <p:nvPr/>
        </p:nvSpPr>
        <p:spPr>
          <a:xfrm>
            <a:off x="118638" y="2065739"/>
            <a:ext cx="4555418" cy="160553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b="1" dirty="0">
                <a:solidFill>
                  <a:schemeClr val="tx1"/>
                </a:solidFill>
              </a:rPr>
              <a:t>Strateginen yhteistyösopimus ja yhdyspintasuunnitelma jäsentävät kunnan ja hyvinvointialueen välistä yhteistyötä ja palveluiden järjestämisvastuuta seuraavilla osa-alueilla:</a:t>
            </a:r>
          </a:p>
          <a:p>
            <a:pPr lvl="0" algn="ctr">
              <a:defRPr/>
            </a:pPr>
            <a:endParaRPr lang="fi-FI" sz="1000" b="1" dirty="0">
              <a:solidFill>
                <a:schemeClr val="tx1"/>
              </a:solidFill>
            </a:endParaRPr>
          </a:p>
          <a:p>
            <a:pPr marL="228600" lvl="0" indent="-228600">
              <a:buFont typeface="+mj-lt"/>
              <a:buAutoNum type="arabicPeriod"/>
              <a:defRPr/>
            </a:pPr>
            <a:r>
              <a:rPr lang="fi-FI" sz="1000" dirty="0">
                <a:solidFill>
                  <a:schemeClr val="tx1"/>
                </a:solidFill>
              </a:rPr>
              <a:t>Hyvinvoinnin ja terveyden edistäminen</a:t>
            </a:r>
          </a:p>
          <a:p>
            <a:pPr marL="228600" lvl="0" indent="-228600">
              <a:buFont typeface="+mj-lt"/>
              <a:buAutoNum type="arabicPeriod"/>
              <a:defRPr/>
            </a:pPr>
            <a:r>
              <a:rPr lang="fi-FI" sz="1000" dirty="0">
                <a:solidFill>
                  <a:schemeClr val="tx1"/>
                </a:solidFill>
              </a:rPr>
              <a:t>Sivistys-, sosiaali- ja terveyspalvelut</a:t>
            </a:r>
          </a:p>
          <a:p>
            <a:pPr marL="228600" lvl="0" indent="-228600">
              <a:buFont typeface="+mj-lt"/>
              <a:buAutoNum type="arabicPeriod"/>
              <a:defRPr/>
            </a:pPr>
            <a:r>
              <a:rPr lang="fi-FI" sz="1000" dirty="0">
                <a:solidFill>
                  <a:schemeClr val="tx1"/>
                </a:solidFill>
              </a:rPr>
              <a:t>Työllisyyden edistäminen</a:t>
            </a:r>
          </a:p>
          <a:p>
            <a:pPr marL="228600" lvl="0" indent="-228600">
              <a:buFont typeface="+mj-lt"/>
              <a:buAutoNum type="arabicPeriod"/>
              <a:defRPr/>
            </a:pPr>
            <a:r>
              <a:rPr lang="fi-FI" sz="1000" dirty="0">
                <a:solidFill>
                  <a:schemeClr val="tx1"/>
                </a:solidFill>
              </a:rPr>
              <a:t>Kotoutuminen ja maahanmuutto</a:t>
            </a:r>
          </a:p>
          <a:p>
            <a:pPr marL="228600" lvl="0" indent="-228600">
              <a:buFont typeface="+mj-lt"/>
              <a:buAutoNum type="arabicPeriod"/>
              <a:defRPr/>
            </a:pPr>
            <a:r>
              <a:rPr lang="fi-FI" sz="1000" dirty="0">
                <a:solidFill>
                  <a:schemeClr val="tx1"/>
                </a:solidFill>
              </a:rPr>
              <a:t>Turvallisuus ja häiriötilanteisiin varautuminen </a:t>
            </a:r>
            <a:endParaRPr lang="fi-FI" sz="900" dirty="0">
              <a:solidFill>
                <a:schemeClr val="tx1"/>
              </a:solidFill>
            </a:endParaRPr>
          </a:p>
        </p:txBody>
      </p:sp>
      <p:sp>
        <p:nvSpPr>
          <p:cNvPr id="5" name="Tekstiruutu 4">
            <a:extLst>
              <a:ext uri="{FF2B5EF4-FFF2-40B4-BE49-F238E27FC236}">
                <a16:creationId xmlns:a16="http://schemas.microsoft.com/office/drawing/2014/main" id="{46014319-D9F7-8DE7-4F72-A759995C8CD3}"/>
              </a:ext>
            </a:extLst>
          </p:cNvPr>
          <p:cNvSpPr txBox="1"/>
          <p:nvPr/>
        </p:nvSpPr>
        <p:spPr>
          <a:xfrm>
            <a:off x="0" y="1012431"/>
            <a:ext cx="11962379" cy="1015663"/>
          </a:xfrm>
          <a:prstGeom prst="rect">
            <a:avLst/>
          </a:prstGeom>
          <a:noFill/>
        </p:spPr>
        <p:txBody>
          <a:bodyPr wrap="square">
            <a:spAutoFit/>
          </a:bodyPr>
          <a:lstStyle/>
          <a:p>
            <a:pPr lvl="0" algn="ctr">
              <a:defRPr/>
            </a:pPr>
            <a:r>
              <a:rPr lang="fi-FI" sz="1200" dirty="0"/>
              <a:t>Laki hyvinvointialueesta 611/2021 (§14) velvoittaa kuntia ja hyvinvointialueita käymään neuvottelut tehtäviensä hoitamiseen liittyvästä yhteistyöstä, tavoitteista ja työnjaosta vähintään valtuustokausittain. Laki sosiaali- ja terveydenhuollon järjestämisestä 612/2021 (§ 6–7) velvoittaa hyvinvointialueen neuvottelemaan vähintään kerran vuodessa alueen kuntien sekä hyvinvoinnin ja terveyden edistämistyötä tekevien toimijoiden kanssa hyvinvoinnin ja terveyden edistämistä koskevista tavoitteista, toimenpiteistä, yhteistyöstä ja seurannasta. Neuvotteluissa keskitytään kunnan ja hyvinvointialueen yhdyspintoihin, yhteisiin tavoitteisiin sekä yhteisen tietopohjan vahvistamiseen.</a:t>
            </a:r>
          </a:p>
          <a:p>
            <a:pPr lvl="0" algn="ctr">
              <a:defRPr/>
            </a:pPr>
            <a:endParaRPr lang="fi-FI" sz="1200" dirty="0"/>
          </a:p>
        </p:txBody>
      </p:sp>
      <p:sp>
        <p:nvSpPr>
          <p:cNvPr id="4" name="Suorakulmio: Pyöristetyt kulmat 3">
            <a:extLst>
              <a:ext uri="{FF2B5EF4-FFF2-40B4-BE49-F238E27FC236}">
                <a16:creationId xmlns:a16="http://schemas.microsoft.com/office/drawing/2014/main" id="{80ABB71E-B3F3-FDD6-7E4E-A1403AAD5597}"/>
              </a:ext>
            </a:extLst>
          </p:cNvPr>
          <p:cNvSpPr/>
          <p:nvPr/>
        </p:nvSpPr>
        <p:spPr>
          <a:xfrm>
            <a:off x="118638" y="3923871"/>
            <a:ext cx="4555418" cy="1340765"/>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b="1" dirty="0">
                <a:solidFill>
                  <a:schemeClr val="tx1"/>
                </a:solidFill>
              </a:rPr>
              <a:t>Strategisen yhteistyön painopisteet:</a:t>
            </a:r>
          </a:p>
          <a:p>
            <a:pPr lvl="0" algn="ctr">
              <a:defRPr/>
            </a:pPr>
            <a:endParaRPr lang="fi-FI" sz="1000" b="1" dirty="0">
              <a:solidFill>
                <a:schemeClr val="tx1"/>
              </a:solidFill>
            </a:endParaRPr>
          </a:p>
          <a:p>
            <a:pPr marL="171450" lvl="0" indent="-171450">
              <a:buFont typeface="Arial" panose="020B0604020202020204" pitchFamily="34" charset="0"/>
              <a:buChar char="•"/>
              <a:defRPr/>
            </a:pPr>
            <a:r>
              <a:rPr lang="fi-FI" sz="1000" dirty="0">
                <a:solidFill>
                  <a:schemeClr val="tx1"/>
                </a:solidFill>
              </a:rPr>
              <a:t>Osallisuus ja yhteisöllisyys</a:t>
            </a:r>
          </a:p>
          <a:p>
            <a:pPr marL="171450" lvl="0" indent="-171450">
              <a:buFont typeface="Arial" panose="020B0604020202020204" pitchFamily="34" charset="0"/>
              <a:buChar char="•"/>
              <a:defRPr/>
            </a:pPr>
            <a:r>
              <a:rPr lang="fi-FI" sz="1000" dirty="0">
                <a:solidFill>
                  <a:schemeClr val="tx1"/>
                </a:solidFill>
              </a:rPr>
              <a:t>Hyvinvoinnin, terveyden ja turvallisuuden edistäminen sekä palvelujen järjestäminen</a:t>
            </a:r>
          </a:p>
          <a:p>
            <a:pPr marL="171450" lvl="0" indent="-171450">
              <a:buFont typeface="Arial" panose="020B0604020202020204" pitchFamily="34" charset="0"/>
              <a:buChar char="•"/>
              <a:defRPr/>
            </a:pPr>
            <a:r>
              <a:rPr lang="fi-FI" sz="1000" dirty="0">
                <a:solidFill>
                  <a:schemeClr val="tx1"/>
                </a:solidFill>
              </a:rPr>
              <a:t>Yhteinen edunvalvonta ja elinvoima</a:t>
            </a:r>
          </a:p>
          <a:p>
            <a:pPr marL="171450" lvl="0" indent="-171450">
              <a:buFont typeface="Arial" panose="020B0604020202020204" pitchFamily="34" charset="0"/>
              <a:buChar char="•"/>
              <a:defRPr/>
            </a:pPr>
            <a:r>
              <a:rPr lang="fi-FI" sz="1000" dirty="0">
                <a:solidFill>
                  <a:schemeClr val="tx1"/>
                </a:solidFill>
              </a:rPr>
              <a:t>Arjen turvallisuus ja varautuminen</a:t>
            </a:r>
          </a:p>
        </p:txBody>
      </p:sp>
      <p:pic>
        <p:nvPicPr>
          <p:cNvPr id="7" name="Kuva 6" descr="Kuva, joka sisältää kohteen teksti, kuvakaappaus, Fontti, numero&#10;&#10;Tekoälyllä luotu sisältö voi olla virheellistä.">
            <a:extLst>
              <a:ext uri="{FF2B5EF4-FFF2-40B4-BE49-F238E27FC236}">
                <a16:creationId xmlns:a16="http://schemas.microsoft.com/office/drawing/2014/main" id="{94A712A6-D5B0-9BAA-3017-F378FDD90619}"/>
              </a:ext>
            </a:extLst>
          </p:cNvPr>
          <p:cNvPicPr>
            <a:picLocks noChangeAspect="1"/>
          </p:cNvPicPr>
          <p:nvPr/>
        </p:nvPicPr>
        <p:blipFill>
          <a:blip r:embed="rId3"/>
          <a:stretch>
            <a:fillRect/>
          </a:stretch>
        </p:blipFill>
        <p:spPr>
          <a:xfrm>
            <a:off x="4674056" y="1810594"/>
            <a:ext cx="7517944" cy="4283343"/>
          </a:xfrm>
          <a:prstGeom prst="rect">
            <a:avLst/>
          </a:prstGeom>
        </p:spPr>
      </p:pic>
      <p:sp>
        <p:nvSpPr>
          <p:cNvPr id="8" name="Tekstiruutu 7">
            <a:extLst>
              <a:ext uri="{FF2B5EF4-FFF2-40B4-BE49-F238E27FC236}">
                <a16:creationId xmlns:a16="http://schemas.microsoft.com/office/drawing/2014/main" id="{5717224E-6BF9-7AAB-ED3A-3C0D2ECF3DEE}"/>
              </a:ext>
            </a:extLst>
          </p:cNvPr>
          <p:cNvSpPr txBox="1"/>
          <p:nvPr/>
        </p:nvSpPr>
        <p:spPr>
          <a:xfrm>
            <a:off x="10856422" y="5832809"/>
            <a:ext cx="1887354" cy="246221"/>
          </a:xfrm>
          <a:prstGeom prst="rect">
            <a:avLst/>
          </a:prstGeom>
          <a:noFill/>
        </p:spPr>
        <p:txBody>
          <a:bodyPr wrap="square" rtlCol="0">
            <a:spAutoFit/>
          </a:bodyPr>
          <a:lstStyle/>
          <a:p>
            <a:r>
              <a:rPr lang="fi-FI" sz="1000" dirty="0"/>
              <a:t>Lähde: hyvaks.fi</a:t>
            </a:r>
          </a:p>
        </p:txBody>
      </p:sp>
    </p:spTree>
    <p:extLst>
      <p:ext uri="{BB962C8B-B14F-4D97-AF65-F5344CB8AC3E}">
        <p14:creationId xmlns:p14="http://schemas.microsoft.com/office/powerpoint/2010/main" val="4168266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19BE36C5-1F49-411E-7846-29606F622D01}"/>
            </a:ext>
          </a:extLst>
        </p:cNvPr>
        <p:cNvGrpSpPr/>
        <p:nvPr/>
      </p:nvGrpSpPr>
      <p:grpSpPr>
        <a:xfrm>
          <a:off x="0" y="0"/>
          <a:ext cx="0" cy="0"/>
          <a:chOff x="0" y="0"/>
          <a:chExt cx="0" cy="0"/>
        </a:xfrm>
      </p:grpSpPr>
      <p:pic>
        <p:nvPicPr>
          <p:cNvPr id="21" name="Kuva 20">
            <a:extLst>
              <a:ext uri="{FF2B5EF4-FFF2-40B4-BE49-F238E27FC236}">
                <a16:creationId xmlns:a16="http://schemas.microsoft.com/office/drawing/2014/main" id="{BCAC71E0-80CD-A6BB-782D-3328CF1173EE}"/>
              </a:ext>
            </a:extLst>
          </p:cNvPr>
          <p:cNvPicPr>
            <a:picLocks noChangeAspect="1"/>
          </p:cNvPicPr>
          <p:nvPr/>
        </p:nvPicPr>
        <p:blipFill>
          <a:blip r:embed="rId2"/>
          <a:stretch>
            <a:fillRect/>
          </a:stretch>
        </p:blipFill>
        <p:spPr>
          <a:xfrm>
            <a:off x="0" y="0"/>
            <a:ext cx="12192000" cy="6858000"/>
          </a:xfrm>
          <a:prstGeom prst="rect">
            <a:avLst/>
          </a:prstGeom>
        </p:spPr>
      </p:pic>
      <p:sp>
        <p:nvSpPr>
          <p:cNvPr id="6" name="Suorakulmio: Pyöristetyt kulmat 5">
            <a:extLst>
              <a:ext uri="{FF2B5EF4-FFF2-40B4-BE49-F238E27FC236}">
                <a16:creationId xmlns:a16="http://schemas.microsoft.com/office/drawing/2014/main" id="{B71E7978-52F3-BD3F-6AC4-64D262025312}"/>
              </a:ext>
            </a:extLst>
          </p:cNvPr>
          <p:cNvSpPr/>
          <p:nvPr/>
        </p:nvSpPr>
        <p:spPr>
          <a:xfrm>
            <a:off x="3608614" y="1773265"/>
            <a:ext cx="1647832" cy="405932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chemeClr val="tx1"/>
                </a:solidFill>
                <a:effectLst/>
                <a:uLnTx/>
                <a:uFillTx/>
                <a:latin typeface="Aptos" panose="02110004020202020204"/>
                <a:ea typeface="+mn-ea"/>
                <a:cs typeface="+mn-cs"/>
              </a:rPr>
              <a:t>HYVIN-VOINTIA EDISTÄVÄ ELÄMÄN-TAPA</a:t>
            </a:r>
          </a:p>
        </p:txBody>
      </p:sp>
      <p:sp>
        <p:nvSpPr>
          <p:cNvPr id="9" name="Suorakulmio: Pyöristetyt kulmat 8">
            <a:extLst>
              <a:ext uri="{FF2B5EF4-FFF2-40B4-BE49-F238E27FC236}">
                <a16:creationId xmlns:a16="http://schemas.microsoft.com/office/drawing/2014/main" id="{C13D4FFD-C13C-CFC5-1293-C2953A41E9D5}"/>
              </a:ext>
            </a:extLst>
          </p:cNvPr>
          <p:cNvSpPr/>
          <p:nvPr/>
        </p:nvSpPr>
        <p:spPr>
          <a:xfrm>
            <a:off x="3608614" y="894918"/>
            <a:ext cx="1647832"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TAVOITE</a:t>
            </a:r>
          </a:p>
        </p:txBody>
      </p:sp>
      <p:sp>
        <p:nvSpPr>
          <p:cNvPr id="10" name="Suorakulmio: Pyöristetyt kulmat 9">
            <a:extLst>
              <a:ext uri="{FF2B5EF4-FFF2-40B4-BE49-F238E27FC236}">
                <a16:creationId xmlns:a16="http://schemas.microsoft.com/office/drawing/2014/main" id="{3A5E1CA9-54F5-A453-5E19-10BE7C15B1FF}"/>
              </a:ext>
            </a:extLst>
          </p:cNvPr>
          <p:cNvSpPr/>
          <p:nvPr/>
        </p:nvSpPr>
        <p:spPr>
          <a:xfrm>
            <a:off x="2930980" y="163286"/>
            <a:ext cx="6237514"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dirty="0">
                <a:solidFill>
                  <a:prstClr val="white"/>
                </a:solidFill>
                <a:latin typeface="Aptos" panose="02110004020202020204"/>
              </a:rPr>
              <a:t>HYVINVOINTI JA TERVEYS</a:t>
            </a:r>
            <a:endPar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Suorakulmio: Pyöristetyt kulmat 10">
            <a:extLst>
              <a:ext uri="{FF2B5EF4-FFF2-40B4-BE49-F238E27FC236}">
                <a16:creationId xmlns:a16="http://schemas.microsoft.com/office/drawing/2014/main" id="{65DC422F-DAC5-4378-9AAC-D8F6CA72D0DD}"/>
              </a:ext>
            </a:extLst>
          </p:cNvPr>
          <p:cNvSpPr/>
          <p:nvPr/>
        </p:nvSpPr>
        <p:spPr>
          <a:xfrm>
            <a:off x="9340965" y="894918"/>
            <a:ext cx="2522764"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MITTARIT</a:t>
            </a:r>
          </a:p>
        </p:txBody>
      </p:sp>
      <p:sp>
        <p:nvSpPr>
          <p:cNvPr id="12" name="Suorakulmio: Pyöristetyt kulmat 11">
            <a:extLst>
              <a:ext uri="{FF2B5EF4-FFF2-40B4-BE49-F238E27FC236}">
                <a16:creationId xmlns:a16="http://schemas.microsoft.com/office/drawing/2014/main" id="{837F8BC4-5ECC-213F-7A7F-8E23A0C6A0D4}"/>
              </a:ext>
            </a:extLst>
          </p:cNvPr>
          <p:cNvSpPr/>
          <p:nvPr/>
        </p:nvSpPr>
        <p:spPr>
          <a:xfrm>
            <a:off x="5349320" y="880320"/>
            <a:ext cx="3898771"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TOIMENPITEET</a:t>
            </a:r>
          </a:p>
        </p:txBody>
      </p:sp>
      <p:sp>
        <p:nvSpPr>
          <p:cNvPr id="17" name="Suorakulmio: Pyöristetyt kulmat 16">
            <a:extLst>
              <a:ext uri="{FF2B5EF4-FFF2-40B4-BE49-F238E27FC236}">
                <a16:creationId xmlns:a16="http://schemas.microsoft.com/office/drawing/2014/main" id="{40AA3A19-BEDA-B4CC-7CA3-E2E8BEAE7449}"/>
              </a:ext>
            </a:extLst>
          </p:cNvPr>
          <p:cNvSpPr/>
          <p:nvPr/>
        </p:nvSpPr>
        <p:spPr>
          <a:xfrm>
            <a:off x="9365791" y="1751621"/>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Move-tulokset</a:t>
            </a:r>
          </a:p>
          <a:p>
            <a:pPr lvl="0" algn="ctr">
              <a:defRPr/>
            </a:pPr>
            <a:r>
              <a:rPr lang="fi-FI" sz="1000" dirty="0">
                <a:solidFill>
                  <a:schemeClr val="tx1"/>
                </a:solidFill>
              </a:rPr>
              <a:t>Kouluterveyskysely</a:t>
            </a:r>
          </a:p>
          <a:p>
            <a:pPr lvl="0" algn="ctr">
              <a:defRPr/>
            </a:pPr>
            <a:r>
              <a:rPr lang="fi-FI" sz="1000" dirty="0">
                <a:solidFill>
                  <a:schemeClr val="tx1"/>
                </a:solidFill>
              </a:rPr>
              <a:t>Lapsiperheille suunnattu hyvinvointikysely</a:t>
            </a:r>
          </a:p>
          <a:p>
            <a:pPr algn="ctr">
              <a:defRPr/>
            </a:pPr>
            <a:r>
              <a:rPr lang="fi-FI" sz="1000" dirty="0">
                <a:solidFill>
                  <a:schemeClr val="tx1"/>
                </a:solidFill>
              </a:rPr>
              <a:t>Valikoidut indikaattorit sotka.net</a:t>
            </a:r>
          </a:p>
          <a:p>
            <a:pPr lvl="0" algn="ctr">
              <a:defRPr/>
            </a:pPr>
            <a:endParaRPr lang="fi-FI" sz="1000" dirty="0">
              <a:solidFill>
                <a:schemeClr val="tx1"/>
              </a:solidFill>
            </a:endParaRPr>
          </a:p>
        </p:txBody>
      </p:sp>
      <p:sp>
        <p:nvSpPr>
          <p:cNvPr id="18" name="Suorakulmio: Pyöristetyt kulmat 17">
            <a:extLst>
              <a:ext uri="{FF2B5EF4-FFF2-40B4-BE49-F238E27FC236}">
                <a16:creationId xmlns:a16="http://schemas.microsoft.com/office/drawing/2014/main" id="{B1436657-300D-0B6F-26FE-3E158278D659}"/>
              </a:ext>
            </a:extLst>
          </p:cNvPr>
          <p:cNvSpPr/>
          <p:nvPr/>
        </p:nvSpPr>
        <p:spPr>
          <a:xfrm>
            <a:off x="5349322" y="1751621"/>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000" dirty="0">
              <a:solidFill>
                <a:schemeClr val="tx1"/>
              </a:solidFill>
            </a:endParaRPr>
          </a:p>
          <a:p>
            <a:pPr lvl="0" algn="ctr">
              <a:defRPr/>
            </a:pPr>
            <a:r>
              <a:rPr lang="fi-FI" sz="1000" dirty="0">
                <a:solidFill>
                  <a:schemeClr val="tx1"/>
                </a:solidFill>
              </a:rPr>
              <a:t>VahvaPerhe – toimintamalli, KouluPT - palvelu</a:t>
            </a:r>
          </a:p>
          <a:p>
            <a:pPr lvl="0" algn="ctr">
              <a:defRPr/>
            </a:pPr>
            <a:r>
              <a:rPr lang="fi-FI" sz="1000" dirty="0">
                <a:solidFill>
                  <a:schemeClr val="tx1"/>
                </a:solidFill>
              </a:rPr>
              <a:t>Harrastamisen Suomen malli</a:t>
            </a:r>
          </a:p>
          <a:p>
            <a:pPr lvl="0" algn="ctr">
              <a:defRPr/>
            </a:pPr>
            <a:r>
              <a:rPr lang="fi-FI" sz="1000" dirty="0">
                <a:solidFill>
                  <a:schemeClr val="tx1"/>
                </a:solidFill>
              </a:rPr>
              <a:t>Vanhempaintoimikunta koulussa</a:t>
            </a:r>
            <a:r>
              <a:rPr lang="fi-FI" sz="1000" dirty="0">
                <a:solidFill>
                  <a:schemeClr val="accent4"/>
                </a:solidFill>
              </a:rPr>
              <a:t>, vanhempainyhdistys varhaiskasvatukseen</a:t>
            </a:r>
          </a:p>
          <a:p>
            <a:pPr lvl="0" algn="ctr">
              <a:defRPr/>
            </a:pPr>
            <a:r>
              <a:rPr lang="fi-FI" sz="1000" dirty="0">
                <a:solidFill>
                  <a:schemeClr val="tx1"/>
                </a:solidFill>
              </a:rPr>
              <a:t>Hyvinvointitaitojen painotus kouluissa, esiopetuksessa hyvinvointi ja tunnetaidot</a:t>
            </a:r>
          </a:p>
          <a:p>
            <a:pPr algn="ctr">
              <a:defRPr/>
            </a:pPr>
            <a:r>
              <a:rPr lang="fi-FI" sz="1000" dirty="0">
                <a:solidFill>
                  <a:schemeClr val="tx1"/>
                </a:solidFill>
              </a:rPr>
              <a:t>Perhekeskus-toiminta (yhteistyössä hyvinvointialueen kanssa) Maksuttomat liikuntapaikat</a:t>
            </a:r>
          </a:p>
          <a:p>
            <a:pPr lvl="0" algn="ctr">
              <a:defRPr/>
            </a:pPr>
            <a:endParaRPr lang="fi-FI" sz="1000" dirty="0">
              <a:solidFill>
                <a:schemeClr val="tx1"/>
              </a:solidFill>
            </a:endParaRPr>
          </a:p>
        </p:txBody>
      </p:sp>
      <p:sp>
        <p:nvSpPr>
          <p:cNvPr id="2" name="Suorakulmio: Pyöristetyt kulmat 1">
            <a:extLst>
              <a:ext uri="{FF2B5EF4-FFF2-40B4-BE49-F238E27FC236}">
                <a16:creationId xmlns:a16="http://schemas.microsoft.com/office/drawing/2014/main" id="{A50785FC-E729-8863-54B0-312323522185}"/>
              </a:ext>
            </a:extLst>
          </p:cNvPr>
          <p:cNvSpPr/>
          <p:nvPr/>
        </p:nvSpPr>
        <p:spPr>
          <a:xfrm>
            <a:off x="2166586" y="4805277"/>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Ikääntyvät</a:t>
            </a:r>
          </a:p>
        </p:txBody>
      </p:sp>
      <p:sp>
        <p:nvSpPr>
          <p:cNvPr id="3" name="Suorakulmio: Pyöristetyt kulmat 2">
            <a:extLst>
              <a:ext uri="{FF2B5EF4-FFF2-40B4-BE49-F238E27FC236}">
                <a16:creationId xmlns:a16="http://schemas.microsoft.com/office/drawing/2014/main" id="{D0B9FC2B-45B8-2E7B-C72D-AC6D7681BB0D}"/>
              </a:ext>
            </a:extLst>
          </p:cNvPr>
          <p:cNvSpPr/>
          <p:nvPr/>
        </p:nvSpPr>
        <p:spPr>
          <a:xfrm>
            <a:off x="2166586" y="3409221"/>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Työikäiset</a:t>
            </a:r>
          </a:p>
        </p:txBody>
      </p:sp>
      <p:sp>
        <p:nvSpPr>
          <p:cNvPr id="4" name="Suorakulmio: Pyöristetyt kulmat 3">
            <a:extLst>
              <a:ext uri="{FF2B5EF4-FFF2-40B4-BE49-F238E27FC236}">
                <a16:creationId xmlns:a16="http://schemas.microsoft.com/office/drawing/2014/main" id="{222C866A-D5A1-F0B0-E8BC-141C101BB2C6}"/>
              </a:ext>
            </a:extLst>
          </p:cNvPr>
          <p:cNvSpPr/>
          <p:nvPr/>
        </p:nvSpPr>
        <p:spPr>
          <a:xfrm>
            <a:off x="2166586" y="2033409"/>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Lapset ja nuoret</a:t>
            </a:r>
          </a:p>
        </p:txBody>
      </p:sp>
      <p:sp>
        <p:nvSpPr>
          <p:cNvPr id="7" name="Suorakulmio: Pyöristetyt kulmat 6">
            <a:extLst>
              <a:ext uri="{FF2B5EF4-FFF2-40B4-BE49-F238E27FC236}">
                <a16:creationId xmlns:a16="http://schemas.microsoft.com/office/drawing/2014/main" id="{E1F5DDE1-AFB8-43A9-7899-100C97EA3828}"/>
              </a:ext>
            </a:extLst>
          </p:cNvPr>
          <p:cNvSpPr/>
          <p:nvPr/>
        </p:nvSpPr>
        <p:spPr>
          <a:xfrm>
            <a:off x="5349321" y="3129470"/>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Liikuntaneuvonta/ </a:t>
            </a:r>
            <a:r>
              <a:rPr lang="fi-FI" sz="1000" dirty="0">
                <a:solidFill>
                  <a:schemeClr val="accent4"/>
                </a:solidFill>
              </a:rPr>
              <a:t>Ryhmäliikuntaneuvonta</a:t>
            </a:r>
          </a:p>
          <a:p>
            <a:pPr lvl="0" algn="ctr">
              <a:defRPr/>
            </a:pPr>
            <a:r>
              <a:rPr lang="fi-FI" sz="1000" dirty="0">
                <a:solidFill>
                  <a:schemeClr val="tx1"/>
                </a:solidFill>
              </a:rPr>
              <a:t>Matalankynnyksen liikuntaryhmät</a:t>
            </a:r>
          </a:p>
          <a:p>
            <a:pPr lvl="0" algn="ctr">
              <a:defRPr/>
            </a:pPr>
            <a:r>
              <a:rPr lang="fi-FI" sz="1000" dirty="0">
                <a:solidFill>
                  <a:schemeClr val="tx1"/>
                </a:solidFill>
              </a:rPr>
              <a:t>Maksuttomat liikuntapaikat</a:t>
            </a:r>
          </a:p>
          <a:p>
            <a:pPr algn="ctr">
              <a:defRPr/>
            </a:pPr>
            <a:r>
              <a:rPr lang="fi-FI" sz="1000" dirty="0">
                <a:solidFill>
                  <a:schemeClr val="tx1"/>
                </a:solidFill>
              </a:rPr>
              <a:t>Hyvinvointia edistävät tapahtumat (liikunta, kulttuuri, yhteisöllisyys)</a:t>
            </a:r>
          </a:p>
          <a:p>
            <a:pPr lvl="0" algn="ctr">
              <a:defRPr/>
            </a:pPr>
            <a:r>
              <a:rPr lang="fi-FI" sz="1000" dirty="0">
                <a:solidFill>
                  <a:schemeClr val="tx1"/>
                </a:solidFill>
              </a:rPr>
              <a:t>Kulttuuripalvelujen kehittäminen</a:t>
            </a:r>
          </a:p>
        </p:txBody>
      </p:sp>
      <p:sp>
        <p:nvSpPr>
          <p:cNvPr id="13" name="Suorakulmio: Pyöristetyt kulmat 12">
            <a:extLst>
              <a:ext uri="{FF2B5EF4-FFF2-40B4-BE49-F238E27FC236}">
                <a16:creationId xmlns:a16="http://schemas.microsoft.com/office/drawing/2014/main" id="{FEBCC32D-0F4E-ABAE-0311-DA4D2C9BE45E}"/>
              </a:ext>
            </a:extLst>
          </p:cNvPr>
          <p:cNvSpPr/>
          <p:nvPr/>
        </p:nvSpPr>
        <p:spPr>
          <a:xfrm>
            <a:off x="5349324" y="4508412"/>
            <a:ext cx="3923590"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accent4"/>
                </a:solidFill>
              </a:rPr>
              <a:t>Senioreiden hyvinvointineuvolan käynnistäminen</a:t>
            </a:r>
          </a:p>
          <a:p>
            <a:pPr lvl="0" algn="ctr">
              <a:defRPr/>
            </a:pPr>
            <a:r>
              <a:rPr lang="fi-FI" sz="1000" dirty="0">
                <a:solidFill>
                  <a:schemeClr val="tx1"/>
                </a:solidFill>
              </a:rPr>
              <a:t>Liikuntaneuvonta/ </a:t>
            </a:r>
            <a:r>
              <a:rPr lang="fi-FI" sz="1000" dirty="0">
                <a:solidFill>
                  <a:schemeClr val="accent4"/>
                </a:solidFill>
              </a:rPr>
              <a:t>Ryhmäliikuntaneuvonta</a:t>
            </a:r>
          </a:p>
          <a:p>
            <a:pPr lvl="0" algn="ctr">
              <a:defRPr/>
            </a:pPr>
            <a:r>
              <a:rPr lang="fi-FI" sz="1000" dirty="0">
                <a:solidFill>
                  <a:schemeClr val="tx1"/>
                </a:solidFill>
              </a:rPr>
              <a:t>Matalankynnyksen liikuntaryhmät</a:t>
            </a:r>
          </a:p>
          <a:p>
            <a:pPr algn="ctr">
              <a:defRPr/>
            </a:pPr>
            <a:r>
              <a:rPr lang="fi-FI" sz="1000" dirty="0">
                <a:solidFill>
                  <a:schemeClr val="tx1"/>
                </a:solidFill>
              </a:rPr>
              <a:t>Maksuttomat liikuntapaikat</a:t>
            </a:r>
          </a:p>
          <a:p>
            <a:pPr algn="ctr">
              <a:defRPr/>
            </a:pPr>
            <a:r>
              <a:rPr lang="fi-FI" sz="1000" dirty="0">
                <a:solidFill>
                  <a:schemeClr val="tx1"/>
                </a:solidFill>
              </a:rPr>
              <a:t>Jousen kuntosalin lukukausimaksujen korvaaminen</a:t>
            </a:r>
          </a:p>
          <a:p>
            <a:pPr lvl="0" algn="ctr">
              <a:defRPr/>
            </a:pPr>
            <a:r>
              <a:rPr lang="fi-FI" sz="1000" dirty="0">
                <a:solidFill>
                  <a:schemeClr val="tx1"/>
                </a:solidFill>
              </a:rPr>
              <a:t>Hyvinvointia edistävät tapahtumat</a:t>
            </a:r>
          </a:p>
          <a:p>
            <a:pPr lvl="0" algn="ctr">
              <a:defRPr/>
            </a:pPr>
            <a:r>
              <a:rPr lang="fi-FI" sz="1000" dirty="0">
                <a:solidFill>
                  <a:schemeClr val="tx1"/>
                </a:solidFill>
              </a:rPr>
              <a:t>Kulttuuripalvelujen kehittäminen</a:t>
            </a:r>
          </a:p>
        </p:txBody>
      </p:sp>
      <p:sp>
        <p:nvSpPr>
          <p:cNvPr id="14" name="Suorakulmio: Pyöristetyt kulmat 13">
            <a:extLst>
              <a:ext uri="{FF2B5EF4-FFF2-40B4-BE49-F238E27FC236}">
                <a16:creationId xmlns:a16="http://schemas.microsoft.com/office/drawing/2014/main" id="{89FFB803-F0CF-108F-105C-38AC65A89E8E}"/>
              </a:ext>
            </a:extLst>
          </p:cNvPr>
          <p:cNvSpPr/>
          <p:nvPr/>
        </p:nvSpPr>
        <p:spPr>
          <a:xfrm>
            <a:off x="9365791" y="4506486"/>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Liikuntaneuvonnan ja matalankynnyksen liikuntaryhmien asiakasmäärät ja asiakaskokemukset</a:t>
            </a:r>
          </a:p>
          <a:p>
            <a:pPr lvl="0" algn="ctr">
              <a:defRPr/>
            </a:pPr>
            <a:r>
              <a:rPr lang="fi-FI" sz="1000" dirty="0">
                <a:solidFill>
                  <a:schemeClr val="tx1"/>
                </a:solidFill>
              </a:rPr>
              <a:t>Hyvinvointikysely </a:t>
            </a:r>
          </a:p>
          <a:p>
            <a:pPr algn="ctr">
              <a:defRPr/>
            </a:pPr>
            <a:r>
              <a:rPr lang="fi-FI" sz="1000" dirty="0">
                <a:solidFill>
                  <a:schemeClr val="tx1"/>
                </a:solidFill>
              </a:rPr>
              <a:t>Valikoidut indikaattorit sotka.net</a:t>
            </a:r>
          </a:p>
          <a:p>
            <a:pPr lvl="0" algn="ctr">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5" name="Suorakulmio: Pyöristetyt kulmat 14">
            <a:extLst>
              <a:ext uri="{FF2B5EF4-FFF2-40B4-BE49-F238E27FC236}">
                <a16:creationId xmlns:a16="http://schemas.microsoft.com/office/drawing/2014/main" id="{3BC16AF5-89FC-ADF1-BA10-202D7DABDA7A}"/>
              </a:ext>
            </a:extLst>
          </p:cNvPr>
          <p:cNvSpPr/>
          <p:nvPr/>
        </p:nvSpPr>
        <p:spPr>
          <a:xfrm>
            <a:off x="9365789" y="3131550"/>
            <a:ext cx="2530361"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Liikuntaneuvonnan ja matalankynnyksen liikuntaryhmien asiakasmäärät ja asiakaskokemukset</a:t>
            </a:r>
          </a:p>
          <a:p>
            <a:pPr lvl="0" algn="ctr">
              <a:defRPr/>
            </a:pPr>
            <a:r>
              <a:rPr lang="fi-FI" sz="1000" dirty="0">
                <a:solidFill>
                  <a:schemeClr val="tx1"/>
                </a:solidFill>
              </a:rPr>
              <a:t>Hyvinvointikysely </a:t>
            </a:r>
          </a:p>
          <a:p>
            <a:pPr algn="ctr">
              <a:defRPr/>
            </a:pPr>
            <a:r>
              <a:rPr lang="fi-FI" sz="1000" dirty="0">
                <a:solidFill>
                  <a:schemeClr val="tx1"/>
                </a:solidFill>
              </a:rPr>
              <a:t>Valikoidut indikaattorit sotka.net</a:t>
            </a:r>
          </a:p>
          <a:p>
            <a:pPr lvl="0" algn="ctr">
              <a:defRPr/>
            </a:pPr>
            <a:endParaRPr lang="fi-FI" sz="1000" dirty="0">
              <a:solidFill>
                <a:schemeClr val="tx1"/>
              </a:solidFill>
            </a:endParaRPr>
          </a:p>
        </p:txBody>
      </p:sp>
      <p:graphicFrame>
        <p:nvGraphicFramePr>
          <p:cNvPr id="19" name="Taulukko 18">
            <a:extLst>
              <a:ext uri="{FF2B5EF4-FFF2-40B4-BE49-F238E27FC236}">
                <a16:creationId xmlns:a16="http://schemas.microsoft.com/office/drawing/2014/main" id="{44EC8E7B-1A32-C58E-2F42-890F6132444A}"/>
              </a:ext>
            </a:extLst>
          </p:cNvPr>
          <p:cNvGraphicFramePr>
            <a:graphicFrameLocks noGrp="1"/>
          </p:cNvGraphicFramePr>
          <p:nvPr>
            <p:extLst>
              <p:ext uri="{D42A27DB-BD31-4B8C-83A1-F6EECF244321}">
                <p14:modId xmlns:p14="http://schemas.microsoft.com/office/powerpoint/2010/main" val="2252916068"/>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accent6"/>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a:t>ARVIOINTI</a:t>
                      </a:r>
                      <a:endParaRPr lang="fi-FI" sz="1200" dirty="0"/>
                    </a:p>
                  </a:txBody>
                  <a:tcPr anchor="ctr"/>
                </a:tc>
                <a:extLst>
                  <a:ext uri="{0D108BD9-81ED-4DB2-BD59-A6C34878D82A}">
                    <a16:rowId xmlns:a16="http://schemas.microsoft.com/office/drawing/2014/main" val="2786721678"/>
                  </a:ext>
                </a:extLst>
              </a:tr>
            </a:tbl>
          </a:graphicData>
        </a:graphic>
      </p:graphicFrame>
      <p:sp>
        <p:nvSpPr>
          <p:cNvPr id="5" name="Suorakulmio: Pyöristetyt kulmat 4">
            <a:extLst>
              <a:ext uri="{FF2B5EF4-FFF2-40B4-BE49-F238E27FC236}">
                <a16:creationId xmlns:a16="http://schemas.microsoft.com/office/drawing/2014/main" id="{45606419-30AD-F496-CAF9-63E45E2533B0}"/>
              </a:ext>
            </a:extLst>
          </p:cNvPr>
          <p:cNvSpPr/>
          <p:nvPr/>
        </p:nvSpPr>
        <p:spPr>
          <a:xfrm>
            <a:off x="66467" y="912934"/>
            <a:ext cx="2029176"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dirty="0">
                <a:solidFill>
                  <a:prstClr val="white"/>
                </a:solidFill>
                <a:latin typeface="Aptos" panose="02110004020202020204"/>
              </a:rPr>
              <a:t>ILMIÖT</a:t>
            </a:r>
            <a:endPar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Suorakulmio: Pyöristetyt kulmat 21">
            <a:extLst>
              <a:ext uri="{FF2B5EF4-FFF2-40B4-BE49-F238E27FC236}">
                <a16:creationId xmlns:a16="http://schemas.microsoft.com/office/drawing/2014/main" id="{08F73677-3031-8FD0-82EC-C241855A2AE0}"/>
              </a:ext>
            </a:extLst>
          </p:cNvPr>
          <p:cNvSpPr/>
          <p:nvPr/>
        </p:nvSpPr>
        <p:spPr>
          <a:xfrm>
            <a:off x="66467" y="3169683"/>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Oma tai läheisen terveys aiheuttaa huolta</a:t>
            </a:r>
          </a:p>
          <a:p>
            <a:pPr marL="171450" lvl="0" indent="-171450" algn="ctr">
              <a:buFont typeface="Arial" panose="020B0604020202020204" pitchFamily="34" charset="0"/>
              <a:buChar char="•"/>
              <a:defRPr/>
            </a:pPr>
            <a:r>
              <a:rPr lang="fi-FI" sz="1000" dirty="0">
                <a:solidFill>
                  <a:schemeClr val="tx1"/>
                </a:solidFill>
              </a:rPr>
              <a:t>Elintapasairauksien lisääntyminen</a:t>
            </a:r>
          </a:p>
          <a:p>
            <a:pPr marL="171450" lvl="0" indent="-171450" algn="ctr">
              <a:buFont typeface="Arial" panose="020B0604020202020204" pitchFamily="34" charset="0"/>
              <a:buChar char="•"/>
              <a:defRPr/>
            </a:pPr>
            <a:r>
              <a:rPr lang="fi-FI" sz="1000" dirty="0">
                <a:solidFill>
                  <a:schemeClr val="tx1"/>
                </a:solidFill>
              </a:rPr>
              <a:t>Työhön liittyvä stressi</a:t>
            </a:r>
          </a:p>
        </p:txBody>
      </p:sp>
      <p:sp>
        <p:nvSpPr>
          <p:cNvPr id="24" name="Suorakulmio: Pyöristetyt kulmat 23">
            <a:extLst>
              <a:ext uri="{FF2B5EF4-FFF2-40B4-BE49-F238E27FC236}">
                <a16:creationId xmlns:a16="http://schemas.microsoft.com/office/drawing/2014/main" id="{CFE4575A-0D17-56AC-1EA1-A3FC13D9ED44}"/>
              </a:ext>
            </a:extLst>
          </p:cNvPr>
          <p:cNvSpPr/>
          <p:nvPr/>
        </p:nvSpPr>
        <p:spPr>
          <a:xfrm>
            <a:off x="66467" y="4550795"/>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Tuki- ja liikuntaelinsairaudet</a:t>
            </a:r>
          </a:p>
          <a:p>
            <a:pPr marL="171450" lvl="0" indent="-171450" algn="ctr">
              <a:buFont typeface="Arial" panose="020B0604020202020204" pitchFamily="34" charset="0"/>
              <a:buChar char="•"/>
              <a:defRPr/>
            </a:pPr>
            <a:r>
              <a:rPr lang="fi-FI" sz="1000" dirty="0">
                <a:solidFill>
                  <a:schemeClr val="tx1"/>
                </a:solidFill>
              </a:rPr>
              <a:t>Oma tai läheisen terveys aiheuttaa huolta</a:t>
            </a:r>
          </a:p>
          <a:p>
            <a:pPr marL="171450" lvl="0" indent="-171450" algn="ctr">
              <a:buFont typeface="Arial" panose="020B0604020202020204" pitchFamily="34" charset="0"/>
              <a:buChar char="•"/>
              <a:defRPr/>
            </a:pPr>
            <a:r>
              <a:rPr lang="fi-FI" sz="1000" dirty="0">
                <a:solidFill>
                  <a:schemeClr val="tx1"/>
                </a:solidFill>
              </a:rPr>
              <a:t>Ikääntyvien palveluihin pääsy haastavaa </a:t>
            </a:r>
            <a:r>
              <a:rPr lang="fi-FI" sz="1000">
                <a:solidFill>
                  <a:schemeClr val="tx1"/>
                </a:solidFill>
              </a:rPr>
              <a:t>(ml. maahanmuuttajat)</a:t>
            </a:r>
            <a:endParaRPr lang="fi-FI" sz="1000" dirty="0">
              <a:solidFill>
                <a:schemeClr val="tx1"/>
              </a:solidFill>
            </a:endParaRPr>
          </a:p>
        </p:txBody>
      </p:sp>
      <p:sp>
        <p:nvSpPr>
          <p:cNvPr id="25" name="Suorakulmio: Pyöristetyt kulmat 24">
            <a:extLst>
              <a:ext uri="{FF2B5EF4-FFF2-40B4-BE49-F238E27FC236}">
                <a16:creationId xmlns:a16="http://schemas.microsoft.com/office/drawing/2014/main" id="{C8FB7A64-5DCB-E716-9C06-3C013274147E}"/>
              </a:ext>
            </a:extLst>
          </p:cNvPr>
          <p:cNvSpPr/>
          <p:nvPr/>
        </p:nvSpPr>
        <p:spPr>
          <a:xfrm>
            <a:off x="66467" y="1767805"/>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000" dirty="0">
              <a:solidFill>
                <a:schemeClr val="tx1"/>
              </a:solidFill>
            </a:endParaRPr>
          </a:p>
          <a:p>
            <a:pPr marL="171450" lvl="0" indent="-171450" algn="ctr">
              <a:buFont typeface="Arial" panose="020B0604020202020204" pitchFamily="34" charset="0"/>
              <a:buChar char="•"/>
              <a:defRPr/>
            </a:pPr>
            <a:r>
              <a:rPr lang="fi-FI" sz="1000" dirty="0">
                <a:solidFill>
                  <a:schemeClr val="tx1"/>
                </a:solidFill>
              </a:rPr>
              <a:t>Terveytensä kannalta riittävästi liikkuvien määrä laskussa</a:t>
            </a:r>
          </a:p>
          <a:p>
            <a:pPr marL="171450" lvl="0" indent="-171450" algn="ctr">
              <a:buFont typeface="Arial" panose="020B0604020202020204" pitchFamily="34" charset="0"/>
              <a:buChar char="•"/>
              <a:defRPr/>
            </a:pPr>
            <a:r>
              <a:rPr lang="fi-FI" sz="1000" dirty="0">
                <a:solidFill>
                  <a:schemeClr val="tx1"/>
                </a:solidFill>
              </a:rPr>
              <a:t>Mielenterveyden ja neurokirjon haasteet lisääntyneet, palveluihin pääsy pitkittynyt</a:t>
            </a:r>
          </a:p>
          <a:p>
            <a:pPr marL="171450" lvl="0" indent="-171450" algn="ctr">
              <a:buFont typeface="Arial" panose="020B0604020202020204" pitchFamily="34" charset="0"/>
              <a:buChar char="•"/>
              <a:defRPr/>
            </a:pPr>
            <a:endParaRPr lang="fi-FI" sz="1000" dirty="0">
              <a:solidFill>
                <a:schemeClr val="tx1"/>
              </a:solidFill>
            </a:endParaRPr>
          </a:p>
        </p:txBody>
      </p:sp>
      <p:sp>
        <p:nvSpPr>
          <p:cNvPr id="8" name="Suorakulmio: Pyöristetyt kulmat 7">
            <a:extLst>
              <a:ext uri="{FF2B5EF4-FFF2-40B4-BE49-F238E27FC236}">
                <a16:creationId xmlns:a16="http://schemas.microsoft.com/office/drawing/2014/main" id="{C340AE63-5695-532A-094B-098304BF8AFF}"/>
              </a:ext>
            </a:extLst>
          </p:cNvPr>
          <p:cNvSpPr/>
          <p:nvPr/>
        </p:nvSpPr>
        <p:spPr>
          <a:xfrm>
            <a:off x="8309347" y="976970"/>
            <a:ext cx="857515" cy="484051"/>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dirty="0">
                <a:solidFill>
                  <a:prstClr val="white"/>
                </a:solidFill>
                <a:latin typeface="Aptos" panose="02110004020202020204"/>
              </a:rPr>
              <a:t>Suunnit-</a:t>
            </a:r>
            <a:r>
              <a:rPr lang="fi-FI" sz="1200" dirty="0" err="1">
                <a:solidFill>
                  <a:prstClr val="white"/>
                </a:solidFill>
                <a:latin typeface="Aptos" panose="02110004020202020204"/>
              </a:rPr>
              <a:t>teilla</a:t>
            </a:r>
            <a:endParaRPr kumimoji="0" lang="fi-FI"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Ellipsi 15">
            <a:extLst>
              <a:ext uri="{FF2B5EF4-FFF2-40B4-BE49-F238E27FC236}">
                <a16:creationId xmlns:a16="http://schemas.microsoft.com/office/drawing/2014/main" id="{28070B96-9D50-7DD8-500C-063D460948B5}"/>
              </a:ext>
            </a:extLst>
          </p:cNvPr>
          <p:cNvSpPr/>
          <p:nvPr/>
        </p:nvSpPr>
        <p:spPr>
          <a:xfrm>
            <a:off x="2403695" y="284974"/>
            <a:ext cx="874932" cy="899935"/>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dirty="0">
                <a:solidFill>
                  <a:schemeClr val="tx1"/>
                </a:solidFill>
              </a:rPr>
              <a:t>Yhdys-pinta hva:n kanssa</a:t>
            </a:r>
          </a:p>
        </p:txBody>
      </p:sp>
      <p:sp>
        <p:nvSpPr>
          <p:cNvPr id="23" name="Ellipsi 22">
            <a:extLst>
              <a:ext uri="{FF2B5EF4-FFF2-40B4-BE49-F238E27FC236}">
                <a16:creationId xmlns:a16="http://schemas.microsoft.com/office/drawing/2014/main" id="{3361EA3E-14BF-E28C-7346-B59DEEAB153F}"/>
              </a:ext>
            </a:extLst>
          </p:cNvPr>
          <p:cNvSpPr/>
          <p:nvPr/>
        </p:nvSpPr>
        <p:spPr>
          <a:xfrm>
            <a:off x="5440816" y="2707887"/>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6" name="Ellipsi 25">
            <a:extLst>
              <a:ext uri="{FF2B5EF4-FFF2-40B4-BE49-F238E27FC236}">
                <a16:creationId xmlns:a16="http://schemas.microsoft.com/office/drawing/2014/main" id="{4B48E9AB-0C10-838E-FC1D-95AE5F39FA4B}"/>
              </a:ext>
            </a:extLst>
          </p:cNvPr>
          <p:cNvSpPr/>
          <p:nvPr/>
        </p:nvSpPr>
        <p:spPr>
          <a:xfrm>
            <a:off x="5692988" y="3786014"/>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7" name="Ellipsi 26">
            <a:extLst>
              <a:ext uri="{FF2B5EF4-FFF2-40B4-BE49-F238E27FC236}">
                <a16:creationId xmlns:a16="http://schemas.microsoft.com/office/drawing/2014/main" id="{C0F07B1A-318B-6D2A-CF3E-5E1CF6B12C93}"/>
              </a:ext>
            </a:extLst>
          </p:cNvPr>
          <p:cNvSpPr/>
          <p:nvPr/>
        </p:nvSpPr>
        <p:spPr>
          <a:xfrm>
            <a:off x="5729029" y="4627686"/>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8" name="Ellipsi 27">
            <a:extLst>
              <a:ext uri="{FF2B5EF4-FFF2-40B4-BE49-F238E27FC236}">
                <a16:creationId xmlns:a16="http://schemas.microsoft.com/office/drawing/2014/main" id="{08D1DB99-8ED6-6818-0F49-BD0A2DA6D328}"/>
              </a:ext>
            </a:extLst>
          </p:cNvPr>
          <p:cNvSpPr/>
          <p:nvPr/>
        </p:nvSpPr>
        <p:spPr>
          <a:xfrm>
            <a:off x="6140192" y="5399203"/>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Tree>
    <p:extLst>
      <p:ext uri="{BB962C8B-B14F-4D97-AF65-F5344CB8AC3E}">
        <p14:creationId xmlns:p14="http://schemas.microsoft.com/office/powerpoint/2010/main" val="1947344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A490228A-8ECB-7486-A342-F62E853E8430}"/>
            </a:ext>
          </a:extLst>
        </p:cNvPr>
        <p:cNvGrpSpPr/>
        <p:nvPr/>
      </p:nvGrpSpPr>
      <p:grpSpPr>
        <a:xfrm>
          <a:off x="0" y="0"/>
          <a:ext cx="0" cy="0"/>
          <a:chOff x="0" y="0"/>
          <a:chExt cx="0" cy="0"/>
        </a:xfrm>
      </p:grpSpPr>
      <p:pic>
        <p:nvPicPr>
          <p:cNvPr id="21" name="Kuva 20">
            <a:extLst>
              <a:ext uri="{FF2B5EF4-FFF2-40B4-BE49-F238E27FC236}">
                <a16:creationId xmlns:a16="http://schemas.microsoft.com/office/drawing/2014/main" id="{B82D6565-B6BB-09C5-D653-6352680A751D}"/>
              </a:ext>
            </a:extLst>
          </p:cNvPr>
          <p:cNvPicPr>
            <a:picLocks noChangeAspect="1"/>
          </p:cNvPicPr>
          <p:nvPr/>
        </p:nvPicPr>
        <p:blipFill>
          <a:blip r:embed="rId2"/>
          <a:stretch>
            <a:fillRect/>
          </a:stretch>
        </p:blipFill>
        <p:spPr>
          <a:xfrm>
            <a:off x="0" y="0"/>
            <a:ext cx="12192000" cy="6858000"/>
          </a:xfrm>
          <a:prstGeom prst="rect">
            <a:avLst/>
          </a:prstGeom>
        </p:spPr>
      </p:pic>
      <p:sp>
        <p:nvSpPr>
          <p:cNvPr id="6" name="Suorakulmio: Pyöristetyt kulmat 5">
            <a:extLst>
              <a:ext uri="{FF2B5EF4-FFF2-40B4-BE49-F238E27FC236}">
                <a16:creationId xmlns:a16="http://schemas.microsoft.com/office/drawing/2014/main" id="{88324E56-84FF-F140-B032-D4A58F131FD7}"/>
              </a:ext>
            </a:extLst>
          </p:cNvPr>
          <p:cNvSpPr/>
          <p:nvPr/>
        </p:nvSpPr>
        <p:spPr>
          <a:xfrm>
            <a:off x="3608614" y="1773265"/>
            <a:ext cx="1647832" cy="405932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chemeClr val="tx1"/>
                </a:solidFill>
                <a:effectLst/>
                <a:uLnTx/>
                <a:uFillTx/>
                <a:latin typeface="Aptos" panose="02110004020202020204"/>
                <a:ea typeface="+mn-ea"/>
                <a:cs typeface="+mn-cs"/>
              </a:rPr>
              <a:t>OSALLIS-TUVA JA AKTIIVI-NEN KUNTA-LAINEN</a:t>
            </a:r>
          </a:p>
        </p:txBody>
      </p:sp>
      <p:sp>
        <p:nvSpPr>
          <p:cNvPr id="9" name="Suorakulmio: Pyöristetyt kulmat 8">
            <a:extLst>
              <a:ext uri="{FF2B5EF4-FFF2-40B4-BE49-F238E27FC236}">
                <a16:creationId xmlns:a16="http://schemas.microsoft.com/office/drawing/2014/main" id="{2F799EDA-2725-500A-CA6C-8F53C8DC5152}"/>
              </a:ext>
            </a:extLst>
          </p:cNvPr>
          <p:cNvSpPr/>
          <p:nvPr/>
        </p:nvSpPr>
        <p:spPr>
          <a:xfrm>
            <a:off x="3608614" y="894918"/>
            <a:ext cx="1647832"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TAVOITE</a:t>
            </a:r>
          </a:p>
        </p:txBody>
      </p:sp>
      <p:sp>
        <p:nvSpPr>
          <p:cNvPr id="10" name="Suorakulmio: Pyöristetyt kulmat 9">
            <a:extLst>
              <a:ext uri="{FF2B5EF4-FFF2-40B4-BE49-F238E27FC236}">
                <a16:creationId xmlns:a16="http://schemas.microsoft.com/office/drawing/2014/main" id="{58096B1A-77FC-4A57-FA77-D3B7164EF52A}"/>
              </a:ext>
            </a:extLst>
          </p:cNvPr>
          <p:cNvSpPr/>
          <p:nvPr/>
        </p:nvSpPr>
        <p:spPr>
          <a:xfrm>
            <a:off x="2930980" y="163286"/>
            <a:ext cx="6237514"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OSALLISUUS</a:t>
            </a:r>
          </a:p>
        </p:txBody>
      </p:sp>
      <p:sp>
        <p:nvSpPr>
          <p:cNvPr id="11" name="Suorakulmio: Pyöristetyt kulmat 10">
            <a:extLst>
              <a:ext uri="{FF2B5EF4-FFF2-40B4-BE49-F238E27FC236}">
                <a16:creationId xmlns:a16="http://schemas.microsoft.com/office/drawing/2014/main" id="{073D0573-FF39-2A4E-F396-73F54F4D1DE2}"/>
              </a:ext>
            </a:extLst>
          </p:cNvPr>
          <p:cNvSpPr/>
          <p:nvPr/>
        </p:nvSpPr>
        <p:spPr>
          <a:xfrm>
            <a:off x="9340965" y="894918"/>
            <a:ext cx="2522764"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MITTARIT</a:t>
            </a:r>
          </a:p>
        </p:txBody>
      </p:sp>
      <p:sp>
        <p:nvSpPr>
          <p:cNvPr id="12" name="Suorakulmio: Pyöristetyt kulmat 11">
            <a:extLst>
              <a:ext uri="{FF2B5EF4-FFF2-40B4-BE49-F238E27FC236}">
                <a16:creationId xmlns:a16="http://schemas.microsoft.com/office/drawing/2014/main" id="{76DBA43F-16FE-5678-728B-D89D9E024659}"/>
              </a:ext>
            </a:extLst>
          </p:cNvPr>
          <p:cNvSpPr/>
          <p:nvPr/>
        </p:nvSpPr>
        <p:spPr>
          <a:xfrm>
            <a:off x="5349320" y="880320"/>
            <a:ext cx="3898771"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TOIMENPITEET</a:t>
            </a:r>
          </a:p>
        </p:txBody>
      </p:sp>
      <p:sp>
        <p:nvSpPr>
          <p:cNvPr id="17" name="Suorakulmio: Pyöristetyt kulmat 16">
            <a:extLst>
              <a:ext uri="{FF2B5EF4-FFF2-40B4-BE49-F238E27FC236}">
                <a16:creationId xmlns:a16="http://schemas.microsoft.com/office/drawing/2014/main" id="{44DAAF48-7C5B-195D-0402-A687237E421E}"/>
              </a:ext>
            </a:extLst>
          </p:cNvPr>
          <p:cNvSpPr/>
          <p:nvPr/>
        </p:nvSpPr>
        <p:spPr>
          <a:xfrm>
            <a:off x="9365791" y="1751621"/>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Kouluterveyskysely</a:t>
            </a:r>
          </a:p>
          <a:p>
            <a:pPr lvl="0" algn="ctr">
              <a:defRPr/>
            </a:pPr>
            <a:r>
              <a:rPr lang="fi-FI" sz="1000" dirty="0">
                <a:solidFill>
                  <a:schemeClr val="tx1"/>
                </a:solidFill>
              </a:rPr>
              <a:t>Lapsille, nuorille ja lapsiperheille kohdennetut kyselyt</a:t>
            </a:r>
          </a:p>
          <a:p>
            <a:pPr lvl="0" algn="ctr">
              <a:defRPr/>
            </a:pPr>
            <a:r>
              <a:rPr lang="fi-FI" sz="1000" dirty="0">
                <a:solidFill>
                  <a:schemeClr val="tx1"/>
                </a:solidFill>
              </a:rPr>
              <a:t>Valikoidut indikaattorit sotka.net</a:t>
            </a:r>
          </a:p>
          <a:p>
            <a:pPr lvl="0" algn="ctr">
              <a:defRPr/>
            </a:pPr>
            <a:r>
              <a:rPr lang="fi-FI" sz="1000" dirty="0">
                <a:solidFill>
                  <a:schemeClr val="tx1"/>
                </a:solidFill>
              </a:rPr>
              <a:t>Palaute kesätöistä</a:t>
            </a:r>
          </a:p>
        </p:txBody>
      </p:sp>
      <p:sp>
        <p:nvSpPr>
          <p:cNvPr id="18" name="Suorakulmio: Pyöristetyt kulmat 17">
            <a:extLst>
              <a:ext uri="{FF2B5EF4-FFF2-40B4-BE49-F238E27FC236}">
                <a16:creationId xmlns:a16="http://schemas.microsoft.com/office/drawing/2014/main" id="{8D6D6240-FB82-D7D0-75F2-D0D4233D74AD}"/>
              </a:ext>
            </a:extLst>
          </p:cNvPr>
          <p:cNvSpPr/>
          <p:nvPr/>
        </p:nvSpPr>
        <p:spPr>
          <a:xfrm>
            <a:off x="5349322" y="1751621"/>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000" dirty="0">
                <a:solidFill>
                  <a:schemeClr val="tx1"/>
                </a:solidFill>
              </a:rPr>
              <a:t>Nuorisovaltuusto, </a:t>
            </a:r>
            <a:r>
              <a:rPr lang="fi-FI" sz="1000" dirty="0">
                <a:solidFill>
                  <a:schemeClr val="accent4"/>
                </a:solidFill>
              </a:rPr>
              <a:t>Lapsiparlamentti /lasten kyselytunti</a:t>
            </a:r>
          </a:p>
          <a:p>
            <a:pPr lvl="0" algn="ctr">
              <a:defRPr/>
            </a:pPr>
            <a:r>
              <a:rPr lang="fi-FI" sz="1000" dirty="0">
                <a:solidFill>
                  <a:schemeClr val="tx1"/>
                </a:solidFill>
              </a:rPr>
              <a:t>Oppilaskunta, Tukioppilastoiminta ja Kummioppilastoiminta</a:t>
            </a:r>
          </a:p>
          <a:p>
            <a:pPr lvl="0" algn="ctr">
              <a:defRPr/>
            </a:pPr>
            <a:r>
              <a:rPr lang="fi-FI" sz="1000" dirty="0">
                <a:solidFill>
                  <a:schemeClr val="tx1"/>
                </a:solidFill>
              </a:rPr>
              <a:t>Esiopetuksessa leikin ja projektityöskentelyn vahvistaminen </a:t>
            </a:r>
          </a:p>
          <a:p>
            <a:pPr lvl="0" algn="ctr">
              <a:defRPr/>
            </a:pPr>
            <a:r>
              <a:rPr lang="fi-FI" sz="1000" dirty="0">
                <a:solidFill>
                  <a:schemeClr val="tx1"/>
                </a:solidFill>
              </a:rPr>
              <a:t>Osallisuuden kehittämisprojekti päiväkodeissa</a:t>
            </a:r>
          </a:p>
          <a:p>
            <a:pPr lvl="0" algn="ctr">
              <a:defRPr/>
            </a:pPr>
            <a:r>
              <a:rPr lang="fi-FI" sz="1000" dirty="0">
                <a:solidFill>
                  <a:schemeClr val="accent4"/>
                </a:solidFill>
              </a:rPr>
              <a:t>Lapsille ja nuorille suunnatut kyselyt</a:t>
            </a:r>
          </a:p>
          <a:p>
            <a:pPr algn="ctr">
              <a:defRPr/>
            </a:pPr>
            <a:r>
              <a:rPr lang="fi-FI" sz="1000" dirty="0">
                <a:solidFill>
                  <a:schemeClr val="tx1"/>
                </a:solidFill>
              </a:rPr>
              <a:t>Kunnan tarjoamat kesätyöt, Nuorisotilat, Kulttuurikasvatussuunnitelma</a:t>
            </a:r>
          </a:p>
          <a:p>
            <a:pPr lvl="0" algn="ctr">
              <a:defRPr/>
            </a:pPr>
            <a:r>
              <a:rPr lang="fi-FI" sz="1000" dirty="0">
                <a:solidFill>
                  <a:schemeClr val="tx1"/>
                </a:solidFill>
              </a:rPr>
              <a:t>Lapsivaikutusten arviointi</a:t>
            </a:r>
          </a:p>
        </p:txBody>
      </p:sp>
      <p:sp>
        <p:nvSpPr>
          <p:cNvPr id="2" name="Suorakulmio: Pyöristetyt kulmat 1">
            <a:extLst>
              <a:ext uri="{FF2B5EF4-FFF2-40B4-BE49-F238E27FC236}">
                <a16:creationId xmlns:a16="http://schemas.microsoft.com/office/drawing/2014/main" id="{77DB2C5E-439A-9340-630E-808F483C9FED}"/>
              </a:ext>
            </a:extLst>
          </p:cNvPr>
          <p:cNvSpPr/>
          <p:nvPr/>
        </p:nvSpPr>
        <p:spPr>
          <a:xfrm>
            <a:off x="2166586" y="4805277"/>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Ikääntyvät</a:t>
            </a:r>
          </a:p>
        </p:txBody>
      </p:sp>
      <p:sp>
        <p:nvSpPr>
          <p:cNvPr id="3" name="Suorakulmio: Pyöristetyt kulmat 2">
            <a:extLst>
              <a:ext uri="{FF2B5EF4-FFF2-40B4-BE49-F238E27FC236}">
                <a16:creationId xmlns:a16="http://schemas.microsoft.com/office/drawing/2014/main" id="{19E004C9-9C2F-6DEB-9C38-75E166B796FD}"/>
              </a:ext>
            </a:extLst>
          </p:cNvPr>
          <p:cNvSpPr/>
          <p:nvPr/>
        </p:nvSpPr>
        <p:spPr>
          <a:xfrm>
            <a:off x="2166586" y="3409221"/>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Työikäiset</a:t>
            </a:r>
          </a:p>
        </p:txBody>
      </p:sp>
      <p:sp>
        <p:nvSpPr>
          <p:cNvPr id="4" name="Suorakulmio: Pyöristetyt kulmat 3">
            <a:extLst>
              <a:ext uri="{FF2B5EF4-FFF2-40B4-BE49-F238E27FC236}">
                <a16:creationId xmlns:a16="http://schemas.microsoft.com/office/drawing/2014/main" id="{D76E0685-229B-8259-7754-07047B2F7BAE}"/>
              </a:ext>
            </a:extLst>
          </p:cNvPr>
          <p:cNvSpPr/>
          <p:nvPr/>
        </p:nvSpPr>
        <p:spPr>
          <a:xfrm>
            <a:off x="2166586" y="2033409"/>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Lapset ja nuoret</a:t>
            </a:r>
          </a:p>
        </p:txBody>
      </p:sp>
      <p:sp>
        <p:nvSpPr>
          <p:cNvPr id="7" name="Suorakulmio: Pyöristetyt kulmat 6">
            <a:extLst>
              <a:ext uri="{FF2B5EF4-FFF2-40B4-BE49-F238E27FC236}">
                <a16:creationId xmlns:a16="http://schemas.microsoft.com/office/drawing/2014/main" id="{2730102F-9D4C-940E-DC5D-766E83F729E0}"/>
              </a:ext>
            </a:extLst>
          </p:cNvPr>
          <p:cNvSpPr/>
          <p:nvPr/>
        </p:nvSpPr>
        <p:spPr>
          <a:xfrm>
            <a:off x="5349321" y="3129470"/>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000" dirty="0">
              <a:solidFill>
                <a:schemeClr val="tx1"/>
              </a:solidFill>
            </a:endParaRPr>
          </a:p>
          <a:p>
            <a:pPr lvl="0" algn="ctr">
              <a:defRPr/>
            </a:pPr>
            <a:r>
              <a:rPr lang="fi-FI" sz="1000" dirty="0">
                <a:solidFill>
                  <a:schemeClr val="tx1"/>
                </a:solidFill>
              </a:rPr>
              <a:t>Matalan kynnyksen liikuntaryhmät</a:t>
            </a:r>
          </a:p>
          <a:p>
            <a:pPr lvl="0" algn="ctr">
              <a:defRPr/>
            </a:pPr>
            <a:r>
              <a:rPr lang="fi-FI" sz="1000" dirty="0">
                <a:solidFill>
                  <a:schemeClr val="tx1"/>
                </a:solidFill>
              </a:rPr>
              <a:t>Voimaa Vertaisuudesta -toiminta</a:t>
            </a:r>
          </a:p>
          <a:p>
            <a:pPr lvl="0" algn="ctr">
              <a:defRPr/>
            </a:pPr>
            <a:r>
              <a:rPr lang="fi-FI" sz="1000" dirty="0">
                <a:solidFill>
                  <a:schemeClr val="tx1"/>
                </a:solidFill>
              </a:rPr>
              <a:t>Yhdistysyhteistyö</a:t>
            </a:r>
          </a:p>
          <a:p>
            <a:pPr lvl="0" algn="ctr">
              <a:defRPr/>
            </a:pPr>
            <a:r>
              <a:rPr lang="fi-FI" sz="1000" dirty="0">
                <a:solidFill>
                  <a:schemeClr val="accent4"/>
                </a:solidFill>
              </a:rPr>
              <a:t>Kyselyjen säännöllinen toteuttaminen ja tavoitteellinen hyödyntäminen</a:t>
            </a:r>
          </a:p>
          <a:p>
            <a:pPr lvl="0" algn="ctr">
              <a:defRPr/>
            </a:pPr>
            <a:r>
              <a:rPr lang="fi-FI" sz="1000" dirty="0">
                <a:solidFill>
                  <a:schemeClr val="tx1"/>
                </a:solidFill>
              </a:rPr>
              <a:t>Osallisuustyön alueellinen verkosto</a:t>
            </a:r>
          </a:p>
          <a:p>
            <a:pPr algn="ctr">
              <a:defRPr/>
            </a:pPr>
            <a:r>
              <a:rPr lang="fi-FI" sz="1000" dirty="0">
                <a:solidFill>
                  <a:schemeClr val="tx1"/>
                </a:solidFill>
              </a:rPr>
              <a:t>Kulttuuri- ja vapaa-aikatoimen avustukset</a:t>
            </a:r>
          </a:p>
          <a:p>
            <a:pPr algn="ctr">
              <a:defRPr/>
            </a:pPr>
            <a:r>
              <a:rPr lang="fi-FI" sz="1000" dirty="0">
                <a:solidFill>
                  <a:schemeClr val="tx1"/>
                </a:solidFill>
              </a:rPr>
              <a:t>Monikulttuurisuuden huomioiminen palveluissa</a:t>
            </a:r>
          </a:p>
          <a:p>
            <a:pPr lvl="0" algn="ctr">
              <a:defRPr/>
            </a:pPr>
            <a:endParaRPr lang="fi-FI" sz="1000" dirty="0">
              <a:solidFill>
                <a:schemeClr val="tx1"/>
              </a:solidFill>
            </a:endParaRPr>
          </a:p>
        </p:txBody>
      </p:sp>
      <p:sp>
        <p:nvSpPr>
          <p:cNvPr id="13" name="Suorakulmio: Pyöristetyt kulmat 12">
            <a:extLst>
              <a:ext uri="{FF2B5EF4-FFF2-40B4-BE49-F238E27FC236}">
                <a16:creationId xmlns:a16="http://schemas.microsoft.com/office/drawing/2014/main" id="{ACCB7B4F-3806-4DE5-B1DA-2AA56EC08B68}"/>
              </a:ext>
            </a:extLst>
          </p:cNvPr>
          <p:cNvSpPr/>
          <p:nvPr/>
        </p:nvSpPr>
        <p:spPr>
          <a:xfrm>
            <a:off x="5349324" y="4508412"/>
            <a:ext cx="3923590"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000" dirty="0">
              <a:solidFill>
                <a:schemeClr val="tx1"/>
              </a:solidFill>
            </a:endParaRPr>
          </a:p>
          <a:p>
            <a:pPr lvl="0" algn="ctr">
              <a:defRPr/>
            </a:pPr>
            <a:endParaRPr lang="fi-FI" sz="1000" dirty="0">
              <a:solidFill>
                <a:schemeClr val="tx1"/>
              </a:solidFill>
            </a:endParaRPr>
          </a:p>
          <a:p>
            <a:pPr lvl="0" algn="ctr">
              <a:defRPr/>
            </a:pPr>
            <a:endParaRPr lang="fi-FI" sz="1000" dirty="0">
              <a:solidFill>
                <a:schemeClr val="tx1"/>
              </a:solidFill>
            </a:endParaRPr>
          </a:p>
          <a:p>
            <a:pPr lvl="0" algn="ctr">
              <a:defRPr/>
            </a:pPr>
            <a:r>
              <a:rPr lang="fi-FI" sz="1000" dirty="0">
                <a:solidFill>
                  <a:schemeClr val="tx1"/>
                </a:solidFill>
              </a:rPr>
              <a:t>Vanhus- ja vammaisneuvosto</a:t>
            </a:r>
          </a:p>
          <a:p>
            <a:pPr lvl="0" algn="ctr">
              <a:defRPr/>
            </a:pPr>
            <a:r>
              <a:rPr lang="fi-FI" sz="1000" dirty="0">
                <a:solidFill>
                  <a:schemeClr val="tx1"/>
                </a:solidFill>
              </a:rPr>
              <a:t>Matalan kynnyksen liikuntaryhmät</a:t>
            </a:r>
          </a:p>
          <a:p>
            <a:pPr algn="ctr">
              <a:defRPr/>
            </a:pPr>
            <a:r>
              <a:rPr lang="fi-FI" sz="1000" dirty="0">
                <a:solidFill>
                  <a:schemeClr val="tx1"/>
                </a:solidFill>
              </a:rPr>
              <a:t>Voimaa Vertaisuudesta -toiminta</a:t>
            </a:r>
          </a:p>
          <a:p>
            <a:pPr lvl="0" algn="ctr">
              <a:defRPr/>
            </a:pPr>
            <a:r>
              <a:rPr lang="fi-FI" sz="1000" dirty="0">
                <a:solidFill>
                  <a:schemeClr val="tx1"/>
                </a:solidFill>
              </a:rPr>
              <a:t>Yhdistysyhteistyö</a:t>
            </a:r>
          </a:p>
          <a:p>
            <a:pPr lvl="0" algn="ctr">
              <a:defRPr/>
            </a:pPr>
            <a:r>
              <a:rPr lang="fi-FI" sz="1000" dirty="0">
                <a:solidFill>
                  <a:schemeClr val="accent4"/>
                </a:solidFill>
              </a:rPr>
              <a:t>Senioreiden hyvinvointineuvola (tapahtumat)</a:t>
            </a:r>
            <a:endParaRPr lang="fi-FI" sz="1000" dirty="0">
              <a:solidFill>
                <a:schemeClr val="tx1"/>
              </a:solidFill>
            </a:endParaRPr>
          </a:p>
          <a:p>
            <a:pPr lvl="0" algn="ctr">
              <a:defRPr/>
            </a:pPr>
            <a:r>
              <a:rPr lang="fi-FI" sz="1000" dirty="0">
                <a:solidFill>
                  <a:schemeClr val="tx1"/>
                </a:solidFill>
              </a:rPr>
              <a:t>Osallisuustyön alueellinen verkosto</a:t>
            </a:r>
          </a:p>
          <a:p>
            <a:pPr algn="ctr">
              <a:defRPr/>
            </a:pPr>
            <a:r>
              <a:rPr lang="fi-FI" sz="1000" dirty="0">
                <a:solidFill>
                  <a:schemeClr val="tx1"/>
                </a:solidFill>
              </a:rPr>
              <a:t>Kulttuuri- ja vapaa-aikatoimen avustukset</a:t>
            </a:r>
          </a:p>
          <a:p>
            <a:pPr algn="ctr">
              <a:defRPr/>
            </a:pPr>
            <a:r>
              <a:rPr lang="fi-FI" sz="1000" dirty="0">
                <a:solidFill>
                  <a:schemeClr val="tx1"/>
                </a:solidFill>
              </a:rPr>
              <a:t>Monikulttuurisuuden huomioiminen palveluissa</a:t>
            </a:r>
          </a:p>
          <a:p>
            <a:pPr algn="ctr">
              <a:defRPr/>
            </a:pPr>
            <a:endParaRPr lang="fi-FI" sz="1000" dirty="0">
              <a:solidFill>
                <a:schemeClr val="tx1"/>
              </a:solidFill>
            </a:endParaRPr>
          </a:p>
          <a:p>
            <a:pPr algn="ctr">
              <a:defRPr/>
            </a:pPr>
            <a:endParaRPr lang="fi-FI" sz="1200" dirty="0">
              <a:solidFill>
                <a:schemeClr val="tx1"/>
              </a:solidFill>
            </a:endParaRPr>
          </a:p>
          <a:p>
            <a:pPr lvl="0" algn="ctr">
              <a:defRPr/>
            </a:pPr>
            <a:endParaRPr lang="fi-FI" sz="1200" dirty="0">
              <a:solidFill>
                <a:schemeClr val="tx1"/>
              </a:solidFill>
            </a:endParaRPr>
          </a:p>
        </p:txBody>
      </p:sp>
      <p:sp>
        <p:nvSpPr>
          <p:cNvPr id="14" name="Suorakulmio: Pyöristetyt kulmat 13">
            <a:extLst>
              <a:ext uri="{FF2B5EF4-FFF2-40B4-BE49-F238E27FC236}">
                <a16:creationId xmlns:a16="http://schemas.microsoft.com/office/drawing/2014/main" id="{6DAE1DCD-30F2-AAB3-FC11-8275D80886B2}"/>
              </a:ext>
            </a:extLst>
          </p:cNvPr>
          <p:cNvSpPr/>
          <p:nvPr/>
        </p:nvSpPr>
        <p:spPr>
          <a:xfrm>
            <a:off x="9365791" y="4505345"/>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Palaute ryhmätoiminnoista</a:t>
            </a:r>
          </a:p>
          <a:p>
            <a:pPr algn="ctr">
              <a:defRPr/>
            </a:pPr>
            <a:r>
              <a:rPr lang="fi-FI" sz="1000" dirty="0">
                <a:solidFill>
                  <a:schemeClr val="tx1"/>
                </a:solidFill>
              </a:rPr>
              <a:t>Valikoidut indikaattorit sotka.net</a:t>
            </a:r>
          </a:p>
          <a:p>
            <a:pPr lvl="0" algn="ctr">
              <a:defRPr/>
            </a:pPr>
            <a:r>
              <a:rPr lang="fi-FI" sz="1000" dirty="0">
                <a:solidFill>
                  <a:schemeClr val="tx1"/>
                </a:solidFill>
              </a:rPr>
              <a:t>Hyvinvointikysely ja muut kohdennetut kyselyt kuntalaisille</a:t>
            </a:r>
          </a:p>
          <a:p>
            <a:pPr lvl="0" algn="ctr">
              <a:defRPr/>
            </a:pPr>
            <a:r>
              <a:rPr lang="fi-FI" sz="1000" dirty="0">
                <a:solidFill>
                  <a:schemeClr val="tx1"/>
                </a:solidFill>
              </a:rPr>
              <a:t> </a:t>
            </a:r>
          </a:p>
        </p:txBody>
      </p:sp>
      <p:sp>
        <p:nvSpPr>
          <p:cNvPr id="15" name="Suorakulmio: Pyöristetyt kulmat 14">
            <a:extLst>
              <a:ext uri="{FF2B5EF4-FFF2-40B4-BE49-F238E27FC236}">
                <a16:creationId xmlns:a16="http://schemas.microsoft.com/office/drawing/2014/main" id="{84080FAC-5276-0158-ACDE-CC2C8BEF7527}"/>
              </a:ext>
            </a:extLst>
          </p:cNvPr>
          <p:cNvSpPr/>
          <p:nvPr/>
        </p:nvSpPr>
        <p:spPr>
          <a:xfrm>
            <a:off x="9361992" y="3162029"/>
            <a:ext cx="2530361"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rPr>
              <a:t>Palaute ryhmätoiminnoista</a:t>
            </a:r>
          </a:p>
          <a:p>
            <a:pPr algn="ctr">
              <a:defRPr/>
            </a:pPr>
            <a:r>
              <a:rPr lang="fi-FI" sz="1000" dirty="0">
                <a:solidFill>
                  <a:schemeClr val="tx1"/>
                </a:solidFill>
              </a:rPr>
              <a:t>Valikoidut indikaattorit sotka.net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rPr>
              <a:t>Hyvinvointikysely ja muut kohdennetut kyselyt kuntalaisille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rPr>
              <a:t> </a:t>
            </a:r>
          </a:p>
        </p:txBody>
      </p:sp>
      <p:graphicFrame>
        <p:nvGraphicFramePr>
          <p:cNvPr id="19" name="Taulukko 18">
            <a:extLst>
              <a:ext uri="{FF2B5EF4-FFF2-40B4-BE49-F238E27FC236}">
                <a16:creationId xmlns:a16="http://schemas.microsoft.com/office/drawing/2014/main" id="{B1563110-E01E-1009-FBBD-848BDFA14906}"/>
              </a:ext>
            </a:extLst>
          </p:cNvPr>
          <p:cNvGraphicFramePr>
            <a:graphicFrameLocks noGrp="1"/>
          </p:cNvGraphicFramePr>
          <p:nvPr>
            <p:extLst>
              <p:ext uri="{D42A27DB-BD31-4B8C-83A1-F6EECF244321}">
                <p14:modId xmlns:p14="http://schemas.microsoft.com/office/powerpoint/2010/main" val="1201950841"/>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solidFill>
                            <a:schemeClr val="accent6"/>
                          </a:solidFill>
                        </a:rPr>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5" name="Suorakulmio: Pyöristetyt kulmat 4">
            <a:extLst>
              <a:ext uri="{FF2B5EF4-FFF2-40B4-BE49-F238E27FC236}">
                <a16:creationId xmlns:a16="http://schemas.microsoft.com/office/drawing/2014/main" id="{C62154DA-CBEC-CD18-B64C-B121E6D6C521}"/>
              </a:ext>
            </a:extLst>
          </p:cNvPr>
          <p:cNvSpPr/>
          <p:nvPr/>
        </p:nvSpPr>
        <p:spPr>
          <a:xfrm>
            <a:off x="66467" y="912934"/>
            <a:ext cx="2029176"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dirty="0">
                <a:solidFill>
                  <a:prstClr val="white"/>
                </a:solidFill>
                <a:latin typeface="Aptos" panose="02110004020202020204"/>
              </a:rPr>
              <a:t>ILMIÖT</a:t>
            </a:r>
            <a:endPar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Suorakulmio: Pyöristetyt kulmat 21">
            <a:extLst>
              <a:ext uri="{FF2B5EF4-FFF2-40B4-BE49-F238E27FC236}">
                <a16:creationId xmlns:a16="http://schemas.microsoft.com/office/drawing/2014/main" id="{E48E2EA3-AD70-2A1D-DA9F-2A57422A4CAA}"/>
              </a:ext>
            </a:extLst>
          </p:cNvPr>
          <p:cNvSpPr/>
          <p:nvPr/>
        </p:nvSpPr>
        <p:spPr>
          <a:xfrm>
            <a:off x="66467" y="3169683"/>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endParaRPr lang="fi-FI" sz="1000" dirty="0">
              <a:solidFill>
                <a:schemeClr val="tx1"/>
              </a:solidFill>
            </a:endParaRPr>
          </a:p>
          <a:p>
            <a:pPr marL="171450" lvl="0" indent="-171450" algn="ctr">
              <a:buFont typeface="Arial" panose="020B0604020202020204" pitchFamily="34" charset="0"/>
              <a:buChar char="•"/>
              <a:defRPr/>
            </a:pPr>
            <a:r>
              <a:rPr lang="fi-FI" sz="1000" dirty="0">
                <a:solidFill>
                  <a:schemeClr val="tx1"/>
                </a:solidFill>
              </a:rPr>
              <a:t>Työelämän ja koulutuksen ulkopuolella jäävien osuus vähentynyt</a:t>
            </a:r>
          </a:p>
          <a:p>
            <a:pPr marL="171450" lvl="0" indent="-171450" algn="ctr">
              <a:buFont typeface="Arial" panose="020B0604020202020204" pitchFamily="34" charset="0"/>
              <a:buChar char="•"/>
              <a:defRPr/>
            </a:pPr>
            <a:r>
              <a:rPr lang="fi-FI" sz="1000" dirty="0">
                <a:solidFill>
                  <a:schemeClr val="tx1"/>
                </a:solidFill>
              </a:rPr>
              <a:t>Työikäiset maahanmuuttajat</a:t>
            </a:r>
          </a:p>
          <a:p>
            <a:pPr marL="171450" lvl="0" indent="-171450" algn="ctr">
              <a:buFont typeface="Arial" panose="020B0604020202020204" pitchFamily="34" charset="0"/>
              <a:buChar char="•"/>
              <a:defRPr/>
            </a:pPr>
            <a:r>
              <a:rPr lang="fi-FI" sz="1000" dirty="0">
                <a:solidFill>
                  <a:schemeClr val="tx1"/>
                </a:solidFill>
              </a:rPr>
              <a:t>Kokemus omista vaikuttamismahdollisuuk-sista heikko</a:t>
            </a:r>
          </a:p>
          <a:p>
            <a:pPr lvl="0" algn="ctr">
              <a:defRPr/>
            </a:pPr>
            <a:endParaRPr lang="fi-FI" sz="1000" dirty="0">
              <a:solidFill>
                <a:schemeClr val="tx1"/>
              </a:solidFill>
            </a:endParaRPr>
          </a:p>
        </p:txBody>
      </p:sp>
      <p:sp>
        <p:nvSpPr>
          <p:cNvPr id="24" name="Suorakulmio: Pyöristetyt kulmat 23">
            <a:extLst>
              <a:ext uri="{FF2B5EF4-FFF2-40B4-BE49-F238E27FC236}">
                <a16:creationId xmlns:a16="http://schemas.microsoft.com/office/drawing/2014/main" id="{5CFD5DAA-B529-61B5-8315-9514E6158605}"/>
              </a:ext>
            </a:extLst>
          </p:cNvPr>
          <p:cNvSpPr/>
          <p:nvPr/>
        </p:nvSpPr>
        <p:spPr>
          <a:xfrm>
            <a:off x="68705" y="4562476"/>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Yksinäisyys</a:t>
            </a:r>
          </a:p>
          <a:p>
            <a:pPr marL="171450" lvl="0" indent="-171450" algn="ctr">
              <a:buFont typeface="Arial" panose="020B0604020202020204" pitchFamily="34" charset="0"/>
              <a:buChar char="•"/>
              <a:defRPr/>
            </a:pPr>
            <a:r>
              <a:rPr lang="fi-FI" sz="1000" dirty="0">
                <a:solidFill>
                  <a:schemeClr val="tx1"/>
                </a:solidFill>
              </a:rPr>
              <a:t>Osallistumista haittaa liikkumisen haasteet</a:t>
            </a:r>
          </a:p>
          <a:p>
            <a:pPr marL="171450" lvl="0" indent="-171450" algn="ctr">
              <a:buFont typeface="Arial" panose="020B0604020202020204" pitchFamily="34" charset="0"/>
              <a:buChar char="•"/>
              <a:defRPr/>
            </a:pPr>
            <a:r>
              <a:rPr lang="fi-FI" sz="1000" dirty="0">
                <a:solidFill>
                  <a:schemeClr val="tx1"/>
                </a:solidFill>
              </a:rPr>
              <a:t>Ikääntyvät maahanmuuttajat</a:t>
            </a:r>
          </a:p>
          <a:p>
            <a:pPr marL="171450" indent="-171450" algn="ctr">
              <a:buFont typeface="Arial" panose="020B0604020202020204" pitchFamily="34" charset="0"/>
              <a:buChar char="•"/>
              <a:defRPr/>
            </a:pPr>
            <a:r>
              <a:rPr lang="fi-FI" sz="1000" dirty="0">
                <a:solidFill>
                  <a:schemeClr val="tx1"/>
                </a:solidFill>
              </a:rPr>
              <a:t>Kokemus omista vaikuttamismahdollisuuk-sista heikko</a:t>
            </a:r>
          </a:p>
        </p:txBody>
      </p:sp>
      <p:sp>
        <p:nvSpPr>
          <p:cNvPr id="25" name="Suorakulmio: Pyöristetyt kulmat 24">
            <a:extLst>
              <a:ext uri="{FF2B5EF4-FFF2-40B4-BE49-F238E27FC236}">
                <a16:creationId xmlns:a16="http://schemas.microsoft.com/office/drawing/2014/main" id="{607D2364-2E04-9B96-BDA8-EEC789BA2673}"/>
              </a:ext>
            </a:extLst>
          </p:cNvPr>
          <p:cNvSpPr/>
          <p:nvPr/>
        </p:nvSpPr>
        <p:spPr>
          <a:xfrm>
            <a:off x="66467" y="1767805"/>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Nuorten kokemus omista vaikuttamismahdollisuuk-sista vähentynyt</a:t>
            </a:r>
          </a:p>
          <a:p>
            <a:pPr marL="171450" lvl="0" indent="-171450" algn="ctr">
              <a:buFont typeface="Arial" panose="020B0604020202020204" pitchFamily="34" charset="0"/>
              <a:buChar char="•"/>
              <a:defRPr/>
            </a:pPr>
            <a:r>
              <a:rPr lang="fi-FI" sz="1000" dirty="0">
                <a:solidFill>
                  <a:schemeClr val="tx1"/>
                </a:solidFill>
              </a:rPr>
              <a:t>Nuorisotilojen käyttöaste korkea</a:t>
            </a:r>
          </a:p>
          <a:p>
            <a:pPr marL="171450" lvl="0" indent="-171450" algn="ctr">
              <a:buFont typeface="Arial" panose="020B0604020202020204" pitchFamily="34" charset="0"/>
              <a:buChar char="•"/>
              <a:defRPr/>
            </a:pPr>
            <a:r>
              <a:rPr lang="fi-FI" sz="1000" dirty="0">
                <a:solidFill>
                  <a:schemeClr val="tx1"/>
                </a:solidFill>
              </a:rPr>
              <a:t>Monikulttuurisuuden lisääntyminen</a:t>
            </a:r>
          </a:p>
        </p:txBody>
      </p:sp>
      <p:sp>
        <p:nvSpPr>
          <p:cNvPr id="8" name="Suorakulmio: Pyöristetyt kulmat 7">
            <a:extLst>
              <a:ext uri="{FF2B5EF4-FFF2-40B4-BE49-F238E27FC236}">
                <a16:creationId xmlns:a16="http://schemas.microsoft.com/office/drawing/2014/main" id="{89C453BD-143B-E0FF-57B3-E23899C5D4F8}"/>
              </a:ext>
            </a:extLst>
          </p:cNvPr>
          <p:cNvSpPr/>
          <p:nvPr/>
        </p:nvSpPr>
        <p:spPr>
          <a:xfrm>
            <a:off x="8309347" y="976970"/>
            <a:ext cx="857515" cy="484051"/>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dirty="0">
                <a:solidFill>
                  <a:prstClr val="white"/>
                </a:solidFill>
                <a:latin typeface="Aptos" panose="02110004020202020204"/>
              </a:rPr>
              <a:t>Suunnit-teilla</a:t>
            </a:r>
            <a:endParaRPr kumimoji="0" lang="fi-FI"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Ellipsi 15">
            <a:extLst>
              <a:ext uri="{FF2B5EF4-FFF2-40B4-BE49-F238E27FC236}">
                <a16:creationId xmlns:a16="http://schemas.microsoft.com/office/drawing/2014/main" id="{72B662BD-E800-F4BD-4CED-FD14B0CFE6E7}"/>
              </a:ext>
            </a:extLst>
          </p:cNvPr>
          <p:cNvSpPr/>
          <p:nvPr/>
        </p:nvSpPr>
        <p:spPr>
          <a:xfrm>
            <a:off x="6136393" y="3917905"/>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0" name="Ellipsi 19">
            <a:extLst>
              <a:ext uri="{FF2B5EF4-FFF2-40B4-BE49-F238E27FC236}">
                <a16:creationId xmlns:a16="http://schemas.microsoft.com/office/drawing/2014/main" id="{543CB439-3157-FBE1-6738-CE81AA74A420}"/>
              </a:ext>
            </a:extLst>
          </p:cNvPr>
          <p:cNvSpPr/>
          <p:nvPr/>
        </p:nvSpPr>
        <p:spPr>
          <a:xfrm>
            <a:off x="2556095" y="437374"/>
            <a:ext cx="874932" cy="899935"/>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dirty="0">
                <a:solidFill>
                  <a:schemeClr val="tx1"/>
                </a:solidFill>
              </a:rPr>
              <a:t>Yhdys-pinta hva:n kanssa</a:t>
            </a:r>
          </a:p>
        </p:txBody>
      </p:sp>
      <p:sp>
        <p:nvSpPr>
          <p:cNvPr id="23" name="Ellipsi 22">
            <a:extLst>
              <a:ext uri="{FF2B5EF4-FFF2-40B4-BE49-F238E27FC236}">
                <a16:creationId xmlns:a16="http://schemas.microsoft.com/office/drawing/2014/main" id="{2B277D5E-3633-5E31-DD22-2EF24CE0CF5B}"/>
              </a:ext>
            </a:extLst>
          </p:cNvPr>
          <p:cNvSpPr/>
          <p:nvPr/>
        </p:nvSpPr>
        <p:spPr>
          <a:xfrm>
            <a:off x="5846339" y="5146241"/>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Tree>
    <p:extLst>
      <p:ext uri="{BB962C8B-B14F-4D97-AF65-F5344CB8AC3E}">
        <p14:creationId xmlns:p14="http://schemas.microsoft.com/office/powerpoint/2010/main" val="3350625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93D422DA-7E43-9474-4FA0-AE2C771D812E}"/>
            </a:ext>
          </a:extLst>
        </p:cNvPr>
        <p:cNvGrpSpPr/>
        <p:nvPr/>
      </p:nvGrpSpPr>
      <p:grpSpPr>
        <a:xfrm>
          <a:off x="0" y="0"/>
          <a:ext cx="0" cy="0"/>
          <a:chOff x="0" y="0"/>
          <a:chExt cx="0" cy="0"/>
        </a:xfrm>
      </p:grpSpPr>
      <p:pic>
        <p:nvPicPr>
          <p:cNvPr id="21" name="Kuva 20">
            <a:extLst>
              <a:ext uri="{FF2B5EF4-FFF2-40B4-BE49-F238E27FC236}">
                <a16:creationId xmlns:a16="http://schemas.microsoft.com/office/drawing/2014/main" id="{AFC5A697-BF6B-D579-48A7-C72750F67D39}"/>
              </a:ext>
            </a:extLst>
          </p:cNvPr>
          <p:cNvPicPr>
            <a:picLocks noChangeAspect="1"/>
          </p:cNvPicPr>
          <p:nvPr/>
        </p:nvPicPr>
        <p:blipFill>
          <a:blip r:embed="rId2"/>
          <a:stretch>
            <a:fillRect/>
          </a:stretch>
        </p:blipFill>
        <p:spPr>
          <a:xfrm>
            <a:off x="0" y="0"/>
            <a:ext cx="12192000" cy="6858000"/>
          </a:xfrm>
          <a:prstGeom prst="rect">
            <a:avLst/>
          </a:prstGeom>
        </p:spPr>
      </p:pic>
      <p:sp>
        <p:nvSpPr>
          <p:cNvPr id="6" name="Suorakulmio: Pyöristetyt kulmat 5">
            <a:extLst>
              <a:ext uri="{FF2B5EF4-FFF2-40B4-BE49-F238E27FC236}">
                <a16:creationId xmlns:a16="http://schemas.microsoft.com/office/drawing/2014/main" id="{C94F4A08-0B3A-A6D3-F465-7DB25CE20E9F}"/>
              </a:ext>
            </a:extLst>
          </p:cNvPr>
          <p:cNvSpPr/>
          <p:nvPr/>
        </p:nvSpPr>
        <p:spPr>
          <a:xfrm>
            <a:off x="3608614" y="1773265"/>
            <a:ext cx="1647832" cy="405932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chemeClr val="tx1"/>
                </a:solidFill>
                <a:effectLst/>
                <a:uLnTx/>
                <a:uFillTx/>
                <a:latin typeface="Aptos" panose="02110004020202020204"/>
                <a:ea typeface="+mn-ea"/>
                <a:cs typeface="+mn-cs"/>
              </a:rPr>
              <a:t>TURVAL-LINEN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chemeClr val="tx1"/>
                </a:solidFill>
                <a:effectLst/>
                <a:uLnTx/>
                <a:uFillTx/>
                <a:latin typeface="Aptos" panose="02110004020202020204"/>
                <a:ea typeface="+mn-ea"/>
                <a:cs typeface="+mn-cs"/>
              </a:rPr>
              <a:t>JA VIIHTYISÄ KUNTA</a:t>
            </a:r>
          </a:p>
        </p:txBody>
      </p:sp>
      <p:sp>
        <p:nvSpPr>
          <p:cNvPr id="9" name="Suorakulmio: Pyöristetyt kulmat 8">
            <a:extLst>
              <a:ext uri="{FF2B5EF4-FFF2-40B4-BE49-F238E27FC236}">
                <a16:creationId xmlns:a16="http://schemas.microsoft.com/office/drawing/2014/main" id="{F48F874A-5DA8-C1EE-FF76-2161F65F8728}"/>
              </a:ext>
            </a:extLst>
          </p:cNvPr>
          <p:cNvSpPr/>
          <p:nvPr/>
        </p:nvSpPr>
        <p:spPr>
          <a:xfrm>
            <a:off x="3608614" y="894918"/>
            <a:ext cx="1647832"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TAVOITE</a:t>
            </a:r>
          </a:p>
        </p:txBody>
      </p:sp>
      <p:sp>
        <p:nvSpPr>
          <p:cNvPr id="10" name="Suorakulmio: Pyöristetyt kulmat 9">
            <a:extLst>
              <a:ext uri="{FF2B5EF4-FFF2-40B4-BE49-F238E27FC236}">
                <a16:creationId xmlns:a16="http://schemas.microsoft.com/office/drawing/2014/main" id="{5973EE5B-BCB7-721A-D9C8-A53DFBDB97B3}"/>
              </a:ext>
            </a:extLst>
          </p:cNvPr>
          <p:cNvSpPr/>
          <p:nvPr/>
        </p:nvSpPr>
        <p:spPr>
          <a:xfrm>
            <a:off x="2930980" y="163286"/>
            <a:ext cx="6237514"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TURVALLISUUS</a:t>
            </a:r>
          </a:p>
        </p:txBody>
      </p:sp>
      <p:sp>
        <p:nvSpPr>
          <p:cNvPr id="11" name="Suorakulmio: Pyöristetyt kulmat 10">
            <a:extLst>
              <a:ext uri="{FF2B5EF4-FFF2-40B4-BE49-F238E27FC236}">
                <a16:creationId xmlns:a16="http://schemas.microsoft.com/office/drawing/2014/main" id="{C8D47F74-7537-AE40-7593-9257EDD93907}"/>
              </a:ext>
            </a:extLst>
          </p:cNvPr>
          <p:cNvSpPr/>
          <p:nvPr/>
        </p:nvSpPr>
        <p:spPr>
          <a:xfrm>
            <a:off x="9340965" y="894918"/>
            <a:ext cx="2522764"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MITTARIT</a:t>
            </a:r>
          </a:p>
        </p:txBody>
      </p:sp>
      <p:sp>
        <p:nvSpPr>
          <p:cNvPr id="12" name="Suorakulmio: Pyöristetyt kulmat 11">
            <a:extLst>
              <a:ext uri="{FF2B5EF4-FFF2-40B4-BE49-F238E27FC236}">
                <a16:creationId xmlns:a16="http://schemas.microsoft.com/office/drawing/2014/main" id="{1DB5A742-893C-43B2-13EE-C642D9D3A3D9}"/>
              </a:ext>
            </a:extLst>
          </p:cNvPr>
          <p:cNvSpPr/>
          <p:nvPr/>
        </p:nvSpPr>
        <p:spPr>
          <a:xfrm>
            <a:off x="5349320" y="880320"/>
            <a:ext cx="3898771"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TOIMENPITEET</a:t>
            </a:r>
          </a:p>
        </p:txBody>
      </p:sp>
      <p:sp>
        <p:nvSpPr>
          <p:cNvPr id="17" name="Suorakulmio: Pyöristetyt kulmat 16">
            <a:extLst>
              <a:ext uri="{FF2B5EF4-FFF2-40B4-BE49-F238E27FC236}">
                <a16:creationId xmlns:a16="http://schemas.microsoft.com/office/drawing/2014/main" id="{1EE13406-5FAB-0633-BBCF-6A36639D312C}"/>
              </a:ext>
            </a:extLst>
          </p:cNvPr>
          <p:cNvSpPr/>
          <p:nvPr/>
        </p:nvSpPr>
        <p:spPr>
          <a:xfrm>
            <a:off x="9365791" y="1751621"/>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000">
              <a:solidFill>
                <a:schemeClr val="tx1"/>
              </a:solidFill>
            </a:endParaRPr>
          </a:p>
          <a:p>
            <a:pPr lvl="0" algn="ctr">
              <a:defRPr/>
            </a:pPr>
            <a:r>
              <a:rPr lang="fi-FI" sz="1000">
                <a:solidFill>
                  <a:schemeClr val="tx1"/>
                </a:solidFill>
              </a:rPr>
              <a:t>Kouluterveyskysely</a:t>
            </a:r>
            <a:endParaRPr lang="fi-FI" sz="1000" dirty="0">
              <a:solidFill>
                <a:schemeClr val="tx1"/>
              </a:solidFill>
            </a:endParaRPr>
          </a:p>
          <a:p>
            <a:pPr lvl="0" algn="ctr">
              <a:defRPr/>
            </a:pPr>
            <a:r>
              <a:rPr lang="fi-FI" sz="1000" dirty="0">
                <a:solidFill>
                  <a:schemeClr val="tx1"/>
                </a:solidFill>
              </a:rPr>
              <a:t>Lapsiperheille ja nuorille suunnatut kyselyt</a:t>
            </a:r>
          </a:p>
          <a:p>
            <a:pPr lvl="0" algn="ctr">
              <a:defRPr/>
            </a:pPr>
            <a:r>
              <a:rPr lang="fi-FI" sz="1000" dirty="0">
                <a:solidFill>
                  <a:schemeClr val="tx1"/>
                </a:solidFill>
              </a:rPr>
              <a:t>Ilmapiirikyselyt</a:t>
            </a:r>
          </a:p>
          <a:p>
            <a:pPr lvl="0" algn="ctr">
              <a:defRPr/>
            </a:pPr>
            <a:r>
              <a:rPr lang="fi-FI" sz="1000" dirty="0">
                <a:solidFill>
                  <a:schemeClr val="tx1"/>
                </a:solidFill>
              </a:rPr>
              <a:t>Kiusaamistapausten määrä</a:t>
            </a:r>
          </a:p>
          <a:p>
            <a:pPr lvl="0" algn="ctr">
              <a:defRPr/>
            </a:pPr>
            <a:r>
              <a:rPr lang="fi-FI" sz="1000" dirty="0">
                <a:solidFill>
                  <a:schemeClr val="tx1"/>
                </a:solidFill>
              </a:rPr>
              <a:t>Palaute iltapäivätoiminnasta ja kesätoiminnasta</a:t>
            </a:r>
          </a:p>
          <a:p>
            <a:pPr algn="ctr">
              <a:defRPr/>
            </a:pPr>
            <a:r>
              <a:rPr lang="fi-FI" sz="1000" dirty="0">
                <a:solidFill>
                  <a:schemeClr val="tx1"/>
                </a:solidFill>
              </a:rPr>
              <a:t>Valikoidut indikaattorit sotka.net</a:t>
            </a:r>
          </a:p>
          <a:p>
            <a:pPr lvl="0" algn="ctr">
              <a:defRPr/>
            </a:pPr>
            <a:endParaRPr lang="fi-FI" sz="1000" dirty="0">
              <a:solidFill>
                <a:schemeClr val="tx1"/>
              </a:solidFill>
            </a:endParaRPr>
          </a:p>
        </p:txBody>
      </p:sp>
      <p:sp>
        <p:nvSpPr>
          <p:cNvPr id="18" name="Suorakulmio: Pyöristetyt kulmat 17">
            <a:extLst>
              <a:ext uri="{FF2B5EF4-FFF2-40B4-BE49-F238E27FC236}">
                <a16:creationId xmlns:a16="http://schemas.microsoft.com/office/drawing/2014/main" id="{36E6C074-1658-A471-6EEA-536B9E81622D}"/>
              </a:ext>
            </a:extLst>
          </p:cNvPr>
          <p:cNvSpPr/>
          <p:nvPr/>
        </p:nvSpPr>
        <p:spPr>
          <a:xfrm>
            <a:off x="5349322" y="1751621"/>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000" dirty="0">
                <a:solidFill>
                  <a:schemeClr val="tx1"/>
                </a:solidFill>
              </a:rPr>
              <a:t>Avekki-koulutus vakassa</a:t>
            </a:r>
          </a:p>
          <a:p>
            <a:pPr lvl="0" algn="ctr">
              <a:defRPr/>
            </a:pPr>
            <a:r>
              <a:rPr lang="fi-FI" sz="1000" dirty="0">
                <a:solidFill>
                  <a:schemeClr val="tx1"/>
                </a:solidFill>
              </a:rPr>
              <a:t>Kouluilla (</a:t>
            </a:r>
            <a:r>
              <a:rPr lang="fi-FI" sz="1000" dirty="0">
                <a:solidFill>
                  <a:schemeClr val="accent4"/>
                </a:solidFill>
              </a:rPr>
              <a:t>suunnitellaan varhaiskasvatukseen</a:t>
            </a:r>
            <a:r>
              <a:rPr lang="fi-FI" sz="1000" dirty="0">
                <a:solidFill>
                  <a:schemeClr val="tx1"/>
                </a:solidFill>
              </a:rPr>
              <a:t>) : </a:t>
            </a:r>
          </a:p>
          <a:p>
            <a:pPr marL="171450" lvl="0" indent="-171450" algn="ctr">
              <a:buFont typeface="Arial" panose="020B0604020202020204" pitchFamily="34" charset="0"/>
              <a:buChar char="•"/>
              <a:defRPr/>
            </a:pPr>
            <a:r>
              <a:rPr lang="fi-FI" sz="1000" dirty="0">
                <a:solidFill>
                  <a:schemeClr val="tx1"/>
                </a:solidFill>
              </a:rPr>
              <a:t>suunnitelma oppilaiden suojaamiseksi</a:t>
            </a:r>
          </a:p>
          <a:p>
            <a:pPr lvl="0" algn="ctr">
              <a:defRPr/>
            </a:pPr>
            <a:r>
              <a:rPr lang="fi-FI" sz="1000" dirty="0">
                <a:solidFill>
                  <a:schemeClr val="tx1"/>
                </a:solidFill>
              </a:rPr>
              <a:t>kiusaamiselta, häirinnältä ja väkivallalta</a:t>
            </a:r>
          </a:p>
          <a:p>
            <a:pPr marL="171450" lvl="0" indent="-171450" algn="ctr">
              <a:buFont typeface="Arial" panose="020B0604020202020204" pitchFamily="34" charset="0"/>
              <a:buChar char="•"/>
              <a:defRPr/>
            </a:pPr>
            <a:r>
              <a:rPr lang="fi-FI" sz="1000" dirty="0">
                <a:solidFill>
                  <a:schemeClr val="tx1"/>
                </a:solidFill>
              </a:rPr>
              <a:t>Läsnäolomalli ja ohjeet huolen puheeksi ottamiselle kouluissa</a:t>
            </a:r>
          </a:p>
          <a:p>
            <a:pPr marL="171450" lvl="0" indent="-171450" algn="ctr">
              <a:buFont typeface="Arial" panose="020B0604020202020204" pitchFamily="34" charset="0"/>
              <a:buChar char="•"/>
              <a:defRPr/>
            </a:pPr>
            <a:r>
              <a:rPr lang="fi-FI" sz="1000" dirty="0">
                <a:solidFill>
                  <a:schemeClr val="tx1"/>
                </a:solidFill>
              </a:rPr>
              <a:t>Ilmapiirikyselyt</a:t>
            </a:r>
          </a:p>
          <a:p>
            <a:pPr algn="ctr">
              <a:defRPr/>
            </a:pPr>
            <a:r>
              <a:rPr lang="fi-FI" sz="1000" dirty="0">
                <a:solidFill>
                  <a:schemeClr val="tx1"/>
                </a:solidFill>
              </a:rPr>
              <a:t>Mobiililaitteiden käytön rajoittaminen</a:t>
            </a:r>
          </a:p>
          <a:p>
            <a:pPr lvl="0" algn="ctr">
              <a:defRPr/>
            </a:pPr>
            <a:r>
              <a:rPr lang="fi-FI" sz="1000" dirty="0">
                <a:solidFill>
                  <a:schemeClr val="tx1"/>
                </a:solidFill>
              </a:rPr>
              <a:t>Iltapäivätoiminta ja kesätoiminta</a:t>
            </a: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2" name="Suorakulmio: Pyöristetyt kulmat 1">
            <a:extLst>
              <a:ext uri="{FF2B5EF4-FFF2-40B4-BE49-F238E27FC236}">
                <a16:creationId xmlns:a16="http://schemas.microsoft.com/office/drawing/2014/main" id="{58F0F675-943D-A20B-1265-F9FF991B6BFC}"/>
              </a:ext>
            </a:extLst>
          </p:cNvPr>
          <p:cNvSpPr/>
          <p:nvPr/>
        </p:nvSpPr>
        <p:spPr>
          <a:xfrm>
            <a:off x="2166586" y="4805277"/>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Ikääntyvät</a:t>
            </a:r>
          </a:p>
        </p:txBody>
      </p:sp>
      <p:sp>
        <p:nvSpPr>
          <p:cNvPr id="3" name="Suorakulmio: Pyöristetyt kulmat 2">
            <a:extLst>
              <a:ext uri="{FF2B5EF4-FFF2-40B4-BE49-F238E27FC236}">
                <a16:creationId xmlns:a16="http://schemas.microsoft.com/office/drawing/2014/main" id="{0DAEDC8B-21EC-4DBE-EF34-06B9A0FEC1C4}"/>
              </a:ext>
            </a:extLst>
          </p:cNvPr>
          <p:cNvSpPr/>
          <p:nvPr/>
        </p:nvSpPr>
        <p:spPr>
          <a:xfrm>
            <a:off x="2166586" y="3409221"/>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Työikäiset</a:t>
            </a:r>
          </a:p>
        </p:txBody>
      </p:sp>
      <p:sp>
        <p:nvSpPr>
          <p:cNvPr id="4" name="Suorakulmio: Pyöristetyt kulmat 3">
            <a:extLst>
              <a:ext uri="{FF2B5EF4-FFF2-40B4-BE49-F238E27FC236}">
                <a16:creationId xmlns:a16="http://schemas.microsoft.com/office/drawing/2014/main" id="{BCFC367B-87EC-961A-D15F-962C30077FD8}"/>
              </a:ext>
            </a:extLst>
          </p:cNvPr>
          <p:cNvSpPr/>
          <p:nvPr/>
        </p:nvSpPr>
        <p:spPr>
          <a:xfrm>
            <a:off x="2166586" y="2033409"/>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Lapset ja nuoret</a:t>
            </a:r>
          </a:p>
        </p:txBody>
      </p:sp>
      <p:sp>
        <p:nvSpPr>
          <p:cNvPr id="7" name="Suorakulmio: Pyöristetyt kulmat 6">
            <a:extLst>
              <a:ext uri="{FF2B5EF4-FFF2-40B4-BE49-F238E27FC236}">
                <a16:creationId xmlns:a16="http://schemas.microsoft.com/office/drawing/2014/main" id="{B1690D2E-E423-84DF-B110-01B6A1CEBB71}"/>
              </a:ext>
            </a:extLst>
          </p:cNvPr>
          <p:cNvSpPr/>
          <p:nvPr/>
        </p:nvSpPr>
        <p:spPr>
          <a:xfrm>
            <a:off x="5349321" y="3129470"/>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000" dirty="0">
              <a:solidFill>
                <a:schemeClr val="tx1"/>
              </a:solidFill>
              <a:latin typeface="Aptos" panose="02110004020202020204"/>
            </a:endParaRPr>
          </a:p>
          <a:p>
            <a:pPr lvl="0" algn="ctr">
              <a:defRPr/>
            </a:pPr>
            <a:r>
              <a:rPr lang="fi-FI" sz="1000" dirty="0">
                <a:solidFill>
                  <a:schemeClr val="tx1"/>
                </a:solidFill>
              </a:rPr>
              <a:t>Kaatumisen ehkäisyyn liittyvät tapahtumat</a:t>
            </a:r>
          </a:p>
          <a:p>
            <a:pPr lvl="0" algn="ctr">
              <a:defRPr/>
            </a:pPr>
            <a:r>
              <a:rPr lang="fi-FI" sz="1000" dirty="0">
                <a:solidFill>
                  <a:schemeClr val="accent4"/>
                </a:solidFill>
              </a:rPr>
              <a:t>Koulutusta ja opastusta arjen turvallisuuteen</a:t>
            </a:r>
          </a:p>
          <a:p>
            <a:pPr algn="ctr">
              <a:defRPr/>
            </a:pPr>
            <a:r>
              <a:rPr lang="fi-FI" sz="1000" dirty="0">
                <a:solidFill>
                  <a:schemeClr val="accent4"/>
                </a:solidFill>
              </a:rPr>
              <a:t>Esteettömyyssuunnitelma/ohjeistus</a:t>
            </a:r>
          </a:p>
          <a:p>
            <a:pPr algn="ctr">
              <a:defRPr/>
            </a:pPr>
            <a:r>
              <a:rPr lang="fi-FI" sz="1000" dirty="0">
                <a:solidFill>
                  <a:schemeClr val="tx1"/>
                </a:solidFill>
              </a:rPr>
              <a:t>Saavutettavuus huomioitava palveluissa ja viestinnässä</a:t>
            </a:r>
          </a:p>
          <a:p>
            <a:pPr algn="ctr">
              <a:defRPr/>
            </a:pPr>
            <a:r>
              <a:rPr lang="fi-FI" sz="1000" dirty="0">
                <a:solidFill>
                  <a:schemeClr val="tx1"/>
                </a:solidFill>
              </a:rPr>
              <a:t>Kulkureittien talvikunnossapito ja valaistus</a:t>
            </a:r>
          </a:p>
          <a:p>
            <a:pPr lvl="0" algn="ctr">
              <a:defRPr/>
            </a:pPr>
            <a:endParaRPr lang="fi-FI" sz="1000" dirty="0">
              <a:solidFill>
                <a:schemeClr val="tx1"/>
              </a:solidFill>
            </a:endParaRPr>
          </a:p>
          <a:p>
            <a:pPr algn="ctr">
              <a:defRPr/>
            </a:pPr>
            <a:endParaRPr lang="fi-FI" sz="14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3" name="Suorakulmio: Pyöristetyt kulmat 12">
            <a:extLst>
              <a:ext uri="{FF2B5EF4-FFF2-40B4-BE49-F238E27FC236}">
                <a16:creationId xmlns:a16="http://schemas.microsoft.com/office/drawing/2014/main" id="{3255E623-FC78-0E52-5B6E-6664CC22440B}"/>
              </a:ext>
            </a:extLst>
          </p:cNvPr>
          <p:cNvSpPr/>
          <p:nvPr/>
        </p:nvSpPr>
        <p:spPr>
          <a:xfrm>
            <a:off x="5349324" y="4508412"/>
            <a:ext cx="3923590"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Kaatumisen ehkäisyyn liittyvät tapahtumat</a:t>
            </a:r>
          </a:p>
          <a:p>
            <a:pPr lvl="0" algn="ctr">
              <a:defRPr/>
            </a:pPr>
            <a:r>
              <a:rPr lang="fi-FI" sz="1000" dirty="0">
                <a:solidFill>
                  <a:schemeClr val="tx1"/>
                </a:solidFill>
              </a:rPr>
              <a:t>Liukuesteiden jakaminen tapahtumissa </a:t>
            </a:r>
          </a:p>
          <a:p>
            <a:pPr algn="ctr">
              <a:defRPr/>
            </a:pPr>
            <a:r>
              <a:rPr lang="fi-FI" sz="1000" dirty="0">
                <a:solidFill>
                  <a:schemeClr val="accent4"/>
                </a:solidFill>
              </a:rPr>
              <a:t>Koulutusta ja opastusta arjen turvallisuuteen</a:t>
            </a:r>
          </a:p>
          <a:p>
            <a:pPr algn="ctr">
              <a:defRPr/>
            </a:pPr>
            <a:r>
              <a:rPr lang="fi-FI" sz="1000" dirty="0">
                <a:solidFill>
                  <a:schemeClr val="tx1"/>
                </a:solidFill>
              </a:rPr>
              <a:t>Senioreiden digiapu</a:t>
            </a:r>
          </a:p>
          <a:p>
            <a:pPr algn="ctr">
              <a:defRPr/>
            </a:pPr>
            <a:r>
              <a:rPr lang="fi-FI" sz="1000" dirty="0">
                <a:solidFill>
                  <a:schemeClr val="accent4"/>
                </a:solidFill>
              </a:rPr>
              <a:t>Esteettömyyssuunnitelma/ohjeistus</a:t>
            </a:r>
          </a:p>
          <a:p>
            <a:pPr algn="ctr">
              <a:defRPr/>
            </a:pPr>
            <a:r>
              <a:rPr lang="fi-FI" sz="1000" dirty="0">
                <a:solidFill>
                  <a:schemeClr val="tx1"/>
                </a:solidFill>
              </a:rPr>
              <a:t>Saavutettavuus huomioita palveluissa ja viestinnässä</a:t>
            </a:r>
          </a:p>
          <a:p>
            <a:pPr algn="ctr">
              <a:defRPr/>
            </a:pPr>
            <a:r>
              <a:rPr lang="fi-FI" sz="1000" dirty="0">
                <a:solidFill>
                  <a:schemeClr val="tx1"/>
                </a:solidFill>
              </a:rPr>
              <a:t>Kulkureittien talvikunnossapito ja valaistus</a:t>
            </a:r>
          </a:p>
          <a:p>
            <a:pPr algn="ctr">
              <a:defRPr/>
            </a:pPr>
            <a:endParaRPr lang="fi-FI" sz="1200" dirty="0">
              <a:solidFill>
                <a:schemeClr val="tx1"/>
              </a:solidFill>
            </a:endParaRPr>
          </a:p>
        </p:txBody>
      </p:sp>
      <p:sp>
        <p:nvSpPr>
          <p:cNvPr id="14" name="Suorakulmio: Pyöristetyt kulmat 13">
            <a:extLst>
              <a:ext uri="{FF2B5EF4-FFF2-40B4-BE49-F238E27FC236}">
                <a16:creationId xmlns:a16="http://schemas.microsoft.com/office/drawing/2014/main" id="{231E8EE6-9D2B-1652-53BF-97840F5FB8B5}"/>
              </a:ext>
            </a:extLst>
          </p:cNvPr>
          <p:cNvSpPr/>
          <p:nvPr/>
        </p:nvSpPr>
        <p:spPr>
          <a:xfrm>
            <a:off x="9365791" y="4506486"/>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Kaatumistapaturmien määrä</a:t>
            </a:r>
          </a:p>
          <a:p>
            <a:pPr lvl="0" algn="ctr">
              <a:defRPr/>
            </a:pPr>
            <a:r>
              <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rPr>
              <a:t>Digiavun palveluseteleiden määrä ja palvelusta saatu palaute</a:t>
            </a:r>
          </a:p>
          <a:p>
            <a:pPr lvl="0" algn="ctr">
              <a:defRPr/>
            </a:pPr>
            <a:r>
              <a:rPr lang="fi-FI" sz="1000" dirty="0">
                <a:solidFill>
                  <a:schemeClr val="tx1"/>
                </a:solidFill>
              </a:rPr>
              <a:t>Hyvinvointikysely</a:t>
            </a:r>
          </a:p>
          <a:p>
            <a:pPr algn="ctr">
              <a:defRPr/>
            </a:pPr>
            <a:r>
              <a:rPr lang="fi-FI" sz="1000" dirty="0">
                <a:solidFill>
                  <a:schemeClr val="tx1"/>
                </a:solidFill>
              </a:rPr>
              <a:t>Valikoidut indikaattorit sotka.net</a:t>
            </a:r>
          </a:p>
          <a:p>
            <a:pPr lvl="0" algn="ctr">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5" name="Suorakulmio: Pyöristetyt kulmat 14">
            <a:extLst>
              <a:ext uri="{FF2B5EF4-FFF2-40B4-BE49-F238E27FC236}">
                <a16:creationId xmlns:a16="http://schemas.microsoft.com/office/drawing/2014/main" id="{0767CB17-1032-DB7A-A8E9-2525416B2C66}"/>
              </a:ext>
            </a:extLst>
          </p:cNvPr>
          <p:cNvSpPr/>
          <p:nvPr/>
        </p:nvSpPr>
        <p:spPr>
          <a:xfrm>
            <a:off x="9365789" y="3131550"/>
            <a:ext cx="2530361"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Kaatumistapaturmien määrä</a:t>
            </a:r>
          </a:p>
          <a:p>
            <a:pPr lvl="0" algn="ctr">
              <a:defRPr/>
            </a:pPr>
            <a:r>
              <a:rPr lang="fi-FI" sz="1000" dirty="0">
                <a:solidFill>
                  <a:schemeClr val="tx1"/>
                </a:solidFill>
              </a:rPr>
              <a:t>Hyvinvointikysely</a:t>
            </a:r>
          </a:p>
          <a:p>
            <a:pPr algn="ctr">
              <a:defRPr/>
            </a:pPr>
            <a:r>
              <a:rPr lang="fi-FI" sz="1000" dirty="0">
                <a:solidFill>
                  <a:schemeClr val="tx1"/>
                </a:solidFill>
              </a:rPr>
              <a:t>Valikoidut indikaattorit sotka.net</a:t>
            </a:r>
          </a:p>
          <a:p>
            <a:pPr lvl="0" algn="ctr">
              <a:defRPr/>
            </a:pPr>
            <a:endParaRPr lang="fi-FI" sz="1000" dirty="0">
              <a:solidFill>
                <a:schemeClr val="tx1"/>
              </a:solidFill>
            </a:endParaRPr>
          </a:p>
        </p:txBody>
      </p:sp>
      <p:graphicFrame>
        <p:nvGraphicFramePr>
          <p:cNvPr id="19" name="Taulukko 18">
            <a:extLst>
              <a:ext uri="{FF2B5EF4-FFF2-40B4-BE49-F238E27FC236}">
                <a16:creationId xmlns:a16="http://schemas.microsoft.com/office/drawing/2014/main" id="{F85B2F6D-7A4D-43ED-CF76-FAC816BAE2F6}"/>
              </a:ext>
            </a:extLst>
          </p:cNvPr>
          <p:cNvGraphicFramePr>
            <a:graphicFrameLocks noGrp="1"/>
          </p:cNvGraphicFramePr>
          <p:nvPr>
            <p:extLst>
              <p:ext uri="{D42A27DB-BD31-4B8C-83A1-F6EECF244321}">
                <p14:modId xmlns:p14="http://schemas.microsoft.com/office/powerpoint/2010/main" val="389805820"/>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solidFill>
                            <a:schemeClr val="accent6"/>
                          </a:solidFill>
                        </a:rPr>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5" name="Suorakulmio: Pyöristetyt kulmat 4">
            <a:extLst>
              <a:ext uri="{FF2B5EF4-FFF2-40B4-BE49-F238E27FC236}">
                <a16:creationId xmlns:a16="http://schemas.microsoft.com/office/drawing/2014/main" id="{E71FE1C6-D513-FA2E-EB08-38B8F563504C}"/>
              </a:ext>
            </a:extLst>
          </p:cNvPr>
          <p:cNvSpPr/>
          <p:nvPr/>
        </p:nvSpPr>
        <p:spPr>
          <a:xfrm>
            <a:off x="66467" y="912934"/>
            <a:ext cx="2029176"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dirty="0">
                <a:solidFill>
                  <a:prstClr val="white"/>
                </a:solidFill>
                <a:latin typeface="Aptos" panose="02110004020202020204"/>
              </a:rPr>
              <a:t>ILMIÖT</a:t>
            </a:r>
            <a:endPar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Suorakulmio: Pyöristetyt kulmat 21">
            <a:extLst>
              <a:ext uri="{FF2B5EF4-FFF2-40B4-BE49-F238E27FC236}">
                <a16:creationId xmlns:a16="http://schemas.microsoft.com/office/drawing/2014/main" id="{FD8DFD4A-14A9-5DD8-DC71-6413D22E9858}"/>
              </a:ext>
            </a:extLst>
          </p:cNvPr>
          <p:cNvSpPr/>
          <p:nvPr/>
        </p:nvSpPr>
        <p:spPr>
          <a:xfrm>
            <a:off x="66467" y="3169683"/>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Huoli maailman tilanteesta</a:t>
            </a:r>
          </a:p>
          <a:p>
            <a:pPr marL="171450" lvl="0" indent="-171450" algn="ctr">
              <a:buFont typeface="Arial" panose="020B0604020202020204" pitchFamily="34" charset="0"/>
              <a:buChar char="•"/>
              <a:defRPr/>
            </a:pPr>
            <a:r>
              <a:rPr lang="fi-FI" sz="1000" dirty="0">
                <a:solidFill>
                  <a:schemeClr val="tx1"/>
                </a:solidFill>
              </a:rPr>
              <a:t>Heikentynyt taloudellinen tilanne huolettaa</a:t>
            </a:r>
          </a:p>
          <a:p>
            <a:pPr marL="171450" lvl="0" indent="-171450" algn="ctr">
              <a:buFont typeface="Arial" panose="020B0604020202020204" pitchFamily="34" charset="0"/>
              <a:buChar char="•"/>
              <a:defRPr/>
            </a:pPr>
            <a:r>
              <a:rPr lang="fi-FI" sz="1000" dirty="0">
                <a:solidFill>
                  <a:schemeClr val="tx1"/>
                </a:solidFill>
              </a:rPr>
              <a:t>Toimeentulotuen varassa elävien määrä kasvanut</a:t>
            </a:r>
          </a:p>
          <a:p>
            <a:pPr marL="171450" lvl="0" indent="-171450" algn="ctr">
              <a:buFont typeface="Arial" panose="020B0604020202020204" pitchFamily="34" charset="0"/>
              <a:buChar char="•"/>
              <a:defRPr/>
            </a:pPr>
            <a:r>
              <a:rPr lang="fi-FI" sz="1000" dirty="0">
                <a:solidFill>
                  <a:schemeClr val="tx1"/>
                </a:solidFill>
              </a:rPr>
              <a:t>Lähiympäristö koetaan turvalliseksi</a:t>
            </a:r>
          </a:p>
        </p:txBody>
      </p:sp>
      <p:sp>
        <p:nvSpPr>
          <p:cNvPr id="24" name="Suorakulmio: Pyöristetyt kulmat 23">
            <a:extLst>
              <a:ext uri="{FF2B5EF4-FFF2-40B4-BE49-F238E27FC236}">
                <a16:creationId xmlns:a16="http://schemas.microsoft.com/office/drawing/2014/main" id="{FE3F35A4-8958-E54A-7D8E-9C7303C9D511}"/>
              </a:ext>
            </a:extLst>
          </p:cNvPr>
          <p:cNvSpPr/>
          <p:nvPr/>
        </p:nvSpPr>
        <p:spPr>
          <a:xfrm>
            <a:off x="68705" y="4562476"/>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000" dirty="0">
              <a:solidFill>
                <a:schemeClr val="tx1"/>
              </a:solidFill>
            </a:endParaRPr>
          </a:p>
          <a:p>
            <a:pPr marL="171450" lvl="0" indent="-171450" algn="ctr">
              <a:buFont typeface="Arial" panose="020B0604020202020204" pitchFamily="34" charset="0"/>
              <a:buChar char="•"/>
              <a:defRPr/>
            </a:pPr>
            <a:r>
              <a:rPr lang="fi-FI" sz="1000" dirty="0">
                <a:solidFill>
                  <a:schemeClr val="tx1"/>
                </a:solidFill>
              </a:rPr>
              <a:t>Kaatumistapaturmat</a:t>
            </a:r>
          </a:p>
          <a:p>
            <a:pPr marL="171450" lvl="0" indent="-171450" algn="ctr">
              <a:buFont typeface="Arial" panose="020B0604020202020204" pitchFamily="34" charset="0"/>
              <a:buChar char="•"/>
              <a:defRPr/>
            </a:pPr>
            <a:r>
              <a:rPr lang="fi-FI" sz="1000" dirty="0">
                <a:solidFill>
                  <a:schemeClr val="tx1"/>
                </a:solidFill>
              </a:rPr>
              <a:t>Huoli terveyspalveluihin pääsemisestä</a:t>
            </a:r>
          </a:p>
          <a:p>
            <a:pPr marL="171450" lvl="0" indent="-171450" algn="ctr">
              <a:buFont typeface="Arial" panose="020B0604020202020204" pitchFamily="34" charset="0"/>
              <a:buChar char="•"/>
              <a:defRPr/>
            </a:pPr>
            <a:r>
              <a:rPr lang="fi-FI" sz="1000" dirty="0">
                <a:solidFill>
                  <a:schemeClr val="tx1"/>
                </a:solidFill>
              </a:rPr>
              <a:t>Heikentynyt taloudellinen tilanne</a:t>
            </a:r>
          </a:p>
          <a:p>
            <a:pPr marL="171450" indent="-171450" algn="ctr">
              <a:buFont typeface="Arial" panose="020B0604020202020204" pitchFamily="34" charset="0"/>
              <a:buChar char="•"/>
              <a:defRPr/>
            </a:pPr>
            <a:r>
              <a:rPr lang="fi-FI" sz="1000" dirty="0">
                <a:solidFill>
                  <a:schemeClr val="tx1"/>
                </a:solidFill>
              </a:rPr>
              <a:t>Lähiympäristö koetaan turvalliseksi</a:t>
            </a:r>
          </a:p>
          <a:p>
            <a:pPr marL="171450" indent="-171450" algn="ctr">
              <a:buFont typeface="Arial" panose="020B0604020202020204" pitchFamily="34" charset="0"/>
              <a:buChar char="•"/>
              <a:defRPr/>
            </a:pPr>
            <a:r>
              <a:rPr lang="fi-FI" sz="1000" dirty="0">
                <a:solidFill>
                  <a:schemeClr val="tx1"/>
                </a:solidFill>
              </a:rPr>
              <a:t>Digiosaaminen huolettaa</a:t>
            </a:r>
          </a:p>
          <a:p>
            <a:pPr marL="171450" lvl="0" indent="-171450" algn="ctr">
              <a:buFont typeface="Arial" panose="020B0604020202020204" pitchFamily="34" charset="0"/>
              <a:buChar char="•"/>
              <a:defRPr/>
            </a:pPr>
            <a:endParaRPr lang="fi-FI" sz="1000" dirty="0">
              <a:solidFill>
                <a:schemeClr val="tx1"/>
              </a:solidFill>
            </a:endParaRPr>
          </a:p>
        </p:txBody>
      </p:sp>
      <p:sp>
        <p:nvSpPr>
          <p:cNvPr id="25" name="Suorakulmio: Pyöristetyt kulmat 24">
            <a:extLst>
              <a:ext uri="{FF2B5EF4-FFF2-40B4-BE49-F238E27FC236}">
                <a16:creationId xmlns:a16="http://schemas.microsoft.com/office/drawing/2014/main" id="{21718249-8803-3A5A-7B34-A69B00740A47}"/>
              </a:ext>
            </a:extLst>
          </p:cNvPr>
          <p:cNvSpPr/>
          <p:nvPr/>
        </p:nvSpPr>
        <p:spPr>
          <a:xfrm>
            <a:off x="66467" y="1767805"/>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Kiusaamista esiintyy sekä kouluissa että somessa</a:t>
            </a:r>
          </a:p>
          <a:p>
            <a:pPr marL="171450" lvl="0" indent="-171450" algn="ctr">
              <a:buFont typeface="Arial" panose="020B0604020202020204" pitchFamily="34" charset="0"/>
              <a:buChar char="•"/>
              <a:defRPr/>
            </a:pPr>
            <a:r>
              <a:rPr lang="fi-FI" sz="1000" dirty="0">
                <a:solidFill>
                  <a:schemeClr val="tx1"/>
                </a:solidFill>
              </a:rPr>
              <a:t>Kokemus seksuaalisesta häirinnästä lisääntynyt</a:t>
            </a:r>
          </a:p>
          <a:p>
            <a:pPr marL="171450" lvl="0" indent="-171450" algn="ctr">
              <a:buFont typeface="Arial" panose="020B0604020202020204" pitchFamily="34" charset="0"/>
              <a:buChar char="•"/>
              <a:defRPr/>
            </a:pPr>
            <a:r>
              <a:rPr lang="fi-FI" sz="1000" dirty="0">
                <a:solidFill>
                  <a:schemeClr val="tx1"/>
                </a:solidFill>
              </a:rPr>
              <a:t>Neurokirjon haasteet lisääntyneet lapsiryhmissä</a:t>
            </a:r>
          </a:p>
        </p:txBody>
      </p:sp>
      <p:sp>
        <p:nvSpPr>
          <p:cNvPr id="8" name="Suorakulmio: Pyöristetyt kulmat 7">
            <a:extLst>
              <a:ext uri="{FF2B5EF4-FFF2-40B4-BE49-F238E27FC236}">
                <a16:creationId xmlns:a16="http://schemas.microsoft.com/office/drawing/2014/main" id="{B65C3EF9-7E60-92A2-C8E6-72C8B6DD9482}"/>
              </a:ext>
            </a:extLst>
          </p:cNvPr>
          <p:cNvSpPr/>
          <p:nvPr/>
        </p:nvSpPr>
        <p:spPr>
          <a:xfrm>
            <a:off x="8309347" y="976970"/>
            <a:ext cx="857515" cy="484051"/>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dirty="0">
                <a:solidFill>
                  <a:prstClr val="white"/>
                </a:solidFill>
                <a:latin typeface="Aptos" panose="02110004020202020204"/>
              </a:rPr>
              <a:t>Suunnit-teilla</a:t>
            </a:r>
            <a:endParaRPr kumimoji="0" lang="fi-FI"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Ellipsi 15">
            <a:extLst>
              <a:ext uri="{FF2B5EF4-FFF2-40B4-BE49-F238E27FC236}">
                <a16:creationId xmlns:a16="http://schemas.microsoft.com/office/drawing/2014/main" id="{94B1E0F7-0C13-C32D-D82F-DA382FB27A0D}"/>
              </a:ext>
            </a:extLst>
          </p:cNvPr>
          <p:cNvSpPr/>
          <p:nvPr/>
        </p:nvSpPr>
        <p:spPr>
          <a:xfrm>
            <a:off x="2556095" y="437374"/>
            <a:ext cx="874932" cy="899935"/>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dirty="0">
                <a:solidFill>
                  <a:schemeClr val="tx1"/>
                </a:solidFill>
              </a:rPr>
              <a:t>Yhdys-pinta hva:n kanssa</a:t>
            </a:r>
          </a:p>
        </p:txBody>
      </p:sp>
      <p:sp>
        <p:nvSpPr>
          <p:cNvPr id="20" name="Ellipsi 19">
            <a:extLst>
              <a:ext uri="{FF2B5EF4-FFF2-40B4-BE49-F238E27FC236}">
                <a16:creationId xmlns:a16="http://schemas.microsoft.com/office/drawing/2014/main" id="{F6D0712F-CFB4-4AAF-D705-339580DB30CD}"/>
              </a:ext>
            </a:extLst>
          </p:cNvPr>
          <p:cNvSpPr/>
          <p:nvPr/>
        </p:nvSpPr>
        <p:spPr>
          <a:xfrm>
            <a:off x="5920146" y="3250824"/>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3" name="Ellipsi 22">
            <a:extLst>
              <a:ext uri="{FF2B5EF4-FFF2-40B4-BE49-F238E27FC236}">
                <a16:creationId xmlns:a16="http://schemas.microsoft.com/office/drawing/2014/main" id="{2AE24E61-5247-4C1E-E48B-C7CF003B190C}"/>
              </a:ext>
            </a:extLst>
          </p:cNvPr>
          <p:cNvSpPr/>
          <p:nvPr/>
        </p:nvSpPr>
        <p:spPr>
          <a:xfrm>
            <a:off x="5855350" y="3429959"/>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6" name="Ellipsi 25">
            <a:extLst>
              <a:ext uri="{FF2B5EF4-FFF2-40B4-BE49-F238E27FC236}">
                <a16:creationId xmlns:a16="http://schemas.microsoft.com/office/drawing/2014/main" id="{9EB553F3-D9E0-5892-9D1B-E72AC84B18CA}"/>
              </a:ext>
            </a:extLst>
          </p:cNvPr>
          <p:cNvSpPr/>
          <p:nvPr/>
        </p:nvSpPr>
        <p:spPr>
          <a:xfrm>
            <a:off x="5906263" y="4704345"/>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7" name="Ellipsi 26">
            <a:extLst>
              <a:ext uri="{FF2B5EF4-FFF2-40B4-BE49-F238E27FC236}">
                <a16:creationId xmlns:a16="http://schemas.microsoft.com/office/drawing/2014/main" id="{974F9EB3-615B-C6F2-C444-755132AF9520}"/>
              </a:ext>
            </a:extLst>
          </p:cNvPr>
          <p:cNvSpPr/>
          <p:nvPr/>
        </p:nvSpPr>
        <p:spPr>
          <a:xfrm>
            <a:off x="5918004" y="4519968"/>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Tree>
    <p:extLst>
      <p:ext uri="{BB962C8B-B14F-4D97-AF65-F5344CB8AC3E}">
        <p14:creationId xmlns:p14="http://schemas.microsoft.com/office/powerpoint/2010/main" val="1325405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2CFD7AD3-FBE0-AF85-AE27-A27A905895B4}"/>
            </a:ext>
          </a:extLst>
        </p:cNvPr>
        <p:cNvGrpSpPr/>
        <p:nvPr/>
      </p:nvGrpSpPr>
      <p:grpSpPr>
        <a:xfrm>
          <a:off x="0" y="0"/>
          <a:ext cx="0" cy="0"/>
          <a:chOff x="0" y="0"/>
          <a:chExt cx="0" cy="0"/>
        </a:xfrm>
      </p:grpSpPr>
      <p:pic>
        <p:nvPicPr>
          <p:cNvPr id="21" name="Kuva 20">
            <a:extLst>
              <a:ext uri="{FF2B5EF4-FFF2-40B4-BE49-F238E27FC236}">
                <a16:creationId xmlns:a16="http://schemas.microsoft.com/office/drawing/2014/main" id="{6FAAC06D-4F37-D067-5444-C6B3C3DC6FF3}"/>
              </a:ext>
            </a:extLst>
          </p:cNvPr>
          <p:cNvPicPr>
            <a:picLocks noChangeAspect="1"/>
          </p:cNvPicPr>
          <p:nvPr/>
        </p:nvPicPr>
        <p:blipFill>
          <a:blip r:embed="rId2"/>
          <a:stretch>
            <a:fillRect/>
          </a:stretch>
        </p:blipFill>
        <p:spPr>
          <a:xfrm>
            <a:off x="0" y="0"/>
            <a:ext cx="12192000" cy="6858000"/>
          </a:xfrm>
          <a:prstGeom prst="rect">
            <a:avLst/>
          </a:prstGeom>
        </p:spPr>
      </p:pic>
      <p:sp>
        <p:nvSpPr>
          <p:cNvPr id="10" name="Suorakulmio: Pyöristetyt kulmat 9">
            <a:extLst>
              <a:ext uri="{FF2B5EF4-FFF2-40B4-BE49-F238E27FC236}">
                <a16:creationId xmlns:a16="http://schemas.microsoft.com/office/drawing/2014/main" id="{2D124249-F3F7-D4F5-DCEC-E3DDCDE6BD5F}"/>
              </a:ext>
            </a:extLst>
          </p:cNvPr>
          <p:cNvSpPr/>
          <p:nvPr/>
        </p:nvSpPr>
        <p:spPr>
          <a:xfrm>
            <a:off x="2930980" y="163286"/>
            <a:ext cx="6237514"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EHKÄISEVÄ PÄIHDETYÖ</a:t>
            </a:r>
          </a:p>
        </p:txBody>
      </p:sp>
      <p:graphicFrame>
        <p:nvGraphicFramePr>
          <p:cNvPr id="19" name="Taulukko 18">
            <a:extLst>
              <a:ext uri="{FF2B5EF4-FFF2-40B4-BE49-F238E27FC236}">
                <a16:creationId xmlns:a16="http://schemas.microsoft.com/office/drawing/2014/main" id="{9009C3C8-4E40-179B-2069-45DAF4312FAB}"/>
              </a:ext>
            </a:extLst>
          </p:cNvPr>
          <p:cNvGraphicFramePr>
            <a:graphicFrameLocks noGrp="1"/>
          </p:cNvGraphicFramePr>
          <p:nvPr>
            <p:extLst>
              <p:ext uri="{D42A27DB-BD31-4B8C-83A1-F6EECF244321}">
                <p14:modId xmlns:p14="http://schemas.microsoft.com/office/powerpoint/2010/main" val="119203787"/>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solidFill>
                            <a:schemeClr val="accent6"/>
                          </a:solidFill>
                        </a:rPr>
                        <a:t>EHKÄISEVÄ</a:t>
                      </a:r>
                      <a:r>
                        <a:rPr lang="fi-FI" sz="1200" dirty="0"/>
                        <a:t> </a:t>
                      </a:r>
                      <a:r>
                        <a:rPr lang="fi-FI" sz="1200" dirty="0">
                          <a:solidFill>
                            <a:schemeClr val="accent6"/>
                          </a:solidFill>
                        </a:rPr>
                        <a:t>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30" name="Suorakulmio: Pyöristetyt kulmat 29">
            <a:extLst>
              <a:ext uri="{FF2B5EF4-FFF2-40B4-BE49-F238E27FC236}">
                <a16:creationId xmlns:a16="http://schemas.microsoft.com/office/drawing/2014/main" id="{DAAE971B-C9B2-5126-EB40-B14087096F72}"/>
              </a:ext>
            </a:extLst>
          </p:cNvPr>
          <p:cNvSpPr/>
          <p:nvPr/>
        </p:nvSpPr>
        <p:spPr>
          <a:xfrm>
            <a:off x="202407" y="1028701"/>
            <a:ext cx="11770857" cy="492306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fontAlgn="auto"/>
            <a:r>
              <a:rPr lang="fi-FI" sz="1400" b="1" dirty="0">
                <a:solidFill>
                  <a:schemeClr val="tx1"/>
                </a:solidFill>
              </a:rPr>
              <a:t>Kuntien velvollisuus ehkäisevään päihdetyöhön perustuu lakiin ehkäisevän päihdetyön järjestämisestä 523/2015:</a:t>
            </a:r>
          </a:p>
          <a:p>
            <a:pPr fontAlgn="auto"/>
            <a:endParaRPr lang="fi-FI" sz="1400" b="1" dirty="0">
              <a:solidFill>
                <a:schemeClr val="tx1"/>
              </a:solidFill>
            </a:endParaRPr>
          </a:p>
          <a:p>
            <a:pPr fontAlgn="auto"/>
            <a:r>
              <a:rPr lang="fi-FI" sz="1400" b="1" dirty="0">
                <a:solidFill>
                  <a:schemeClr val="tx1"/>
                </a:solidFill>
              </a:rPr>
              <a:t>5§</a:t>
            </a:r>
          </a:p>
          <a:p>
            <a:pPr fontAlgn="auto"/>
            <a:r>
              <a:rPr lang="fi-FI" sz="1400" dirty="0">
                <a:solidFill>
                  <a:schemeClr val="tx1"/>
                </a:solidFill>
              </a:rPr>
              <a:t> Kunta huolehtii ehkäisevän päihdetyön tarpeen mukaisesta organisoinnista alueellaan ja nimeää ehkäisevän päihdetyön tehtävistä vastaavan toimielimen.</a:t>
            </a:r>
          </a:p>
          <a:p>
            <a:pPr fontAlgn="auto"/>
            <a:r>
              <a:rPr lang="fi-FI" sz="1400" dirty="0">
                <a:solidFill>
                  <a:schemeClr val="tx1"/>
                </a:solidFill>
              </a:rPr>
              <a:t>Toimielimen tehtävänä on:</a:t>
            </a:r>
          </a:p>
          <a:p>
            <a:pPr fontAlgn="auto"/>
            <a:r>
              <a:rPr lang="fi-FI" sz="1400" dirty="0">
                <a:solidFill>
                  <a:schemeClr val="tx1"/>
                </a:solidFill>
              </a:rPr>
              <a:t>1) huolehtia kunnan päihdeolojen seurannasta ja niitä koskevasta tiedotuksesta;</a:t>
            </a:r>
          </a:p>
          <a:p>
            <a:pPr fontAlgn="auto"/>
            <a:r>
              <a:rPr lang="fi-FI" sz="1400" dirty="0">
                <a:solidFill>
                  <a:schemeClr val="tx1"/>
                </a:solidFill>
              </a:rPr>
              <a:t>2) huolehtia siitä, että päihdehaittoja ja niiden vähentämistä koskevaa tietoa tarjotaan yksityisille henkilöille ja koko väestölle;</a:t>
            </a:r>
          </a:p>
          <a:p>
            <a:pPr fontAlgn="auto"/>
            <a:r>
              <a:rPr lang="fi-FI" sz="1400" dirty="0">
                <a:solidFill>
                  <a:schemeClr val="tx1"/>
                </a:solidFill>
              </a:rPr>
              <a:t>3) lisätä ja tukea päihdehaittoja ehkäisevien toimien osaamista kaikissa kunnan tehtävissä;</a:t>
            </a:r>
          </a:p>
          <a:p>
            <a:pPr fontAlgn="auto"/>
            <a:r>
              <a:rPr lang="fi-FI" sz="1400" dirty="0">
                <a:solidFill>
                  <a:schemeClr val="tx1"/>
                </a:solidFill>
              </a:rPr>
              <a:t>4) esittää ja edistää ehkäisevän päihdetyön toimia kunnan hallinnossa, erityisesti sosiaali- ja terveydenhuollossa, sivistys-, liikunta- ja nuorisotoimessa sekä elinkeinotoimessa;</a:t>
            </a:r>
          </a:p>
          <a:p>
            <a:pPr fontAlgn="auto"/>
            <a:r>
              <a:rPr lang="fi-FI" sz="1400" dirty="0">
                <a:solidFill>
                  <a:schemeClr val="tx1"/>
                </a:solidFill>
              </a:rPr>
              <a:t>5) huolehtia siitä, että 4 kohdassa tarkoitetut kunnan toimet sovitetaan yhteen poliisin, alkoholilain (1143/1994) ja tupakkalain (693/1976) noudattamisen valvonnan, elinkeinoelämän ja erityisesti ehkäisevään päihdetyöhön osallistuvien yleishyödyllisten yhteisöjen ehkäisevään päihdetyöhön kuuluvien ja sitä tukevien toimien kanssa.</a:t>
            </a:r>
          </a:p>
          <a:p>
            <a:pPr fontAlgn="auto"/>
            <a:endParaRPr lang="fi-FI" sz="1400" dirty="0">
              <a:solidFill>
                <a:schemeClr val="tx1"/>
              </a:solidFill>
            </a:endParaRPr>
          </a:p>
          <a:p>
            <a:pPr fontAlgn="auto"/>
            <a:r>
              <a:rPr lang="fi-FI" sz="1400" dirty="0">
                <a:solidFill>
                  <a:schemeClr val="tx1"/>
                </a:solidFill>
              </a:rPr>
              <a:t>Kunnan ehkäisevään päihdetyöhön sovelletaan lisäksi, mitä terveydenhuoltolain (1326/2010) 11 ja 12 §:ssä säädetään terveyden ja hyvinvoinnin edistämisestä sekä sitä koskevasta suunnittelusta ja raportoinnista.</a:t>
            </a:r>
          </a:p>
          <a:p>
            <a:pPr fontAlgn="auto"/>
            <a:endParaRPr lang="fi-FI" sz="1400" dirty="0">
              <a:solidFill>
                <a:schemeClr val="tx1"/>
              </a:solidFill>
            </a:endParaRPr>
          </a:p>
          <a:p>
            <a:pPr fontAlgn="auto"/>
            <a:r>
              <a:rPr lang="fi-FI" sz="1400" b="1" dirty="0">
                <a:solidFill>
                  <a:schemeClr val="tx1"/>
                </a:solidFill>
              </a:rPr>
              <a:t>6§</a:t>
            </a:r>
          </a:p>
          <a:p>
            <a:pPr fontAlgn="auto"/>
            <a:r>
              <a:rPr lang="fi-FI" sz="1400" dirty="0">
                <a:solidFill>
                  <a:schemeClr val="tx1"/>
                </a:solidFill>
              </a:rPr>
              <a:t>Kunnan tulee ehkäisevän päihdetyön yhteydessä edistää asukkaiden osallistumis- ja vaikuttamismahdollisuuksia päihteiden aiheuttamien haittojen vähentämiseksi viranomaisyhteistyöllä, viranomaisille annettavilla lausunnoilla sekä kunnan omilla toimilla.</a:t>
            </a:r>
          </a:p>
        </p:txBody>
      </p:sp>
    </p:spTree>
    <p:extLst>
      <p:ext uri="{BB962C8B-B14F-4D97-AF65-F5344CB8AC3E}">
        <p14:creationId xmlns:p14="http://schemas.microsoft.com/office/powerpoint/2010/main" val="3848956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0CE71825-EEC1-B941-8BF4-BE3B9BE11658}"/>
            </a:ext>
          </a:extLst>
        </p:cNvPr>
        <p:cNvGrpSpPr/>
        <p:nvPr/>
      </p:nvGrpSpPr>
      <p:grpSpPr>
        <a:xfrm>
          <a:off x="0" y="0"/>
          <a:ext cx="0" cy="0"/>
          <a:chOff x="0" y="0"/>
          <a:chExt cx="0" cy="0"/>
        </a:xfrm>
      </p:grpSpPr>
      <p:pic>
        <p:nvPicPr>
          <p:cNvPr id="21" name="Kuva 20">
            <a:extLst>
              <a:ext uri="{FF2B5EF4-FFF2-40B4-BE49-F238E27FC236}">
                <a16:creationId xmlns:a16="http://schemas.microsoft.com/office/drawing/2014/main" id="{D514B247-F248-E13E-87AD-753C091F7840}"/>
              </a:ext>
            </a:extLst>
          </p:cNvPr>
          <p:cNvPicPr>
            <a:picLocks noChangeAspect="1"/>
          </p:cNvPicPr>
          <p:nvPr/>
        </p:nvPicPr>
        <p:blipFill>
          <a:blip r:embed="rId2"/>
          <a:stretch>
            <a:fillRect/>
          </a:stretch>
        </p:blipFill>
        <p:spPr>
          <a:xfrm>
            <a:off x="-39463" y="0"/>
            <a:ext cx="12192000" cy="6858000"/>
          </a:xfrm>
          <a:prstGeom prst="rect">
            <a:avLst/>
          </a:prstGeom>
        </p:spPr>
      </p:pic>
      <p:sp>
        <p:nvSpPr>
          <p:cNvPr id="10" name="Suorakulmio: Pyöristetyt kulmat 9">
            <a:extLst>
              <a:ext uri="{FF2B5EF4-FFF2-40B4-BE49-F238E27FC236}">
                <a16:creationId xmlns:a16="http://schemas.microsoft.com/office/drawing/2014/main" id="{B2AEB45F-4CE3-8DC3-177E-6E5F688C035B}"/>
              </a:ext>
            </a:extLst>
          </p:cNvPr>
          <p:cNvSpPr/>
          <p:nvPr/>
        </p:nvSpPr>
        <p:spPr>
          <a:xfrm>
            <a:off x="2930980" y="163286"/>
            <a:ext cx="6237514"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EHKÄISEVÄ TYÖ</a:t>
            </a:r>
          </a:p>
        </p:txBody>
      </p:sp>
      <p:graphicFrame>
        <p:nvGraphicFramePr>
          <p:cNvPr id="19" name="Taulukko 18">
            <a:extLst>
              <a:ext uri="{FF2B5EF4-FFF2-40B4-BE49-F238E27FC236}">
                <a16:creationId xmlns:a16="http://schemas.microsoft.com/office/drawing/2014/main" id="{00F9A185-2143-275D-8296-6820D0D85A38}"/>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solidFill>
                            <a:schemeClr val="accent6"/>
                          </a:solidFill>
                        </a:rPr>
                        <a:t>EHKÄISEVÄ</a:t>
                      </a:r>
                      <a:r>
                        <a:rPr lang="fi-FI" sz="1200" dirty="0"/>
                        <a:t> </a:t>
                      </a:r>
                      <a:r>
                        <a:rPr lang="fi-FI" sz="1200" dirty="0">
                          <a:solidFill>
                            <a:schemeClr val="accent6"/>
                          </a:solidFill>
                        </a:rPr>
                        <a:t>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2" name="Suorakulmio: Pyöristetyt kulmat 1">
            <a:extLst>
              <a:ext uri="{FF2B5EF4-FFF2-40B4-BE49-F238E27FC236}">
                <a16:creationId xmlns:a16="http://schemas.microsoft.com/office/drawing/2014/main" id="{4D8D7444-85B2-5AAD-0EFA-AAF963B35B8D}"/>
              </a:ext>
            </a:extLst>
          </p:cNvPr>
          <p:cNvSpPr/>
          <p:nvPr/>
        </p:nvSpPr>
        <p:spPr>
          <a:xfrm>
            <a:off x="846364" y="1277711"/>
            <a:ext cx="10499271" cy="430257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Terveyden ja hyvinvoinnin laitos koordinoi toimintaohjelmaa, jonka tavoitteena on tukea kunnissa ja alueilla tehtävää lakisääteistä työtä. Toimintaohjelman painopisteet:</a:t>
            </a:r>
          </a:p>
          <a:p>
            <a:pPr algn="ctr"/>
            <a:endParaRPr lang="fi-FI" dirty="0">
              <a:solidFill>
                <a:schemeClr val="tx1"/>
              </a:solidFill>
            </a:endParaRPr>
          </a:p>
          <a:p>
            <a:pPr algn="ctr"/>
            <a:endParaRPr lang="fi-FI" dirty="0">
              <a:solidFill>
                <a:schemeClr val="tx1"/>
              </a:solidFill>
            </a:endParaRPr>
          </a:p>
          <a:p>
            <a:pPr marL="342900" indent="-342900">
              <a:buFont typeface="+mj-lt"/>
              <a:buAutoNum type="arabicPeriod"/>
            </a:pPr>
            <a:r>
              <a:rPr lang="fi-FI" sz="1400" dirty="0">
                <a:solidFill>
                  <a:schemeClr val="tx1"/>
                </a:solidFill>
              </a:rPr>
              <a:t>Ehkäisevän päihdetyön valtakunnalliset, alueelliset ja paikalliset rakenteet ovat kunnossa</a:t>
            </a:r>
          </a:p>
          <a:p>
            <a:pPr marL="342900" indent="-342900">
              <a:buFont typeface="+mj-lt"/>
              <a:buAutoNum type="arabicPeriod"/>
            </a:pPr>
            <a:r>
              <a:rPr lang="fi-FI" sz="1400" dirty="0">
                <a:solidFill>
                  <a:schemeClr val="tx1"/>
                </a:solidFill>
              </a:rPr>
              <a:t>Haitoista viestitään tutkittuun tietoon perustuen yksilöiden ja yhteisöjen valintojen sekä sosiaali- ja terveyspolitiikan tueksi</a:t>
            </a:r>
          </a:p>
          <a:p>
            <a:pPr marL="342900" indent="-342900">
              <a:buFont typeface="+mj-lt"/>
              <a:buAutoNum type="arabicPeriod"/>
            </a:pPr>
            <a:r>
              <a:rPr lang="fi-FI" sz="1400" dirty="0">
                <a:solidFill>
                  <a:schemeClr val="tx1"/>
                </a:solidFill>
              </a:rPr>
              <a:t>Riskikäyttö ja sen haitat tunnistetaan sekä tukea tarjotaan varhaisessa vaiheessa</a:t>
            </a:r>
          </a:p>
          <a:p>
            <a:pPr marL="342900" indent="-342900">
              <a:buFont typeface="+mj-lt"/>
              <a:buAutoNum type="arabicPeriod"/>
            </a:pPr>
            <a:r>
              <a:rPr lang="fi-FI" sz="1400" dirty="0">
                <a:solidFill>
                  <a:schemeClr val="tx1"/>
                </a:solidFill>
              </a:rPr>
              <a:t>Paikallista alkoholi-, tupakka- ja rahapelipolitiikkaa toteutetaan suunnitellusti ja laajassa yhteistyössä</a:t>
            </a:r>
          </a:p>
          <a:p>
            <a:pPr marL="342900" indent="-342900">
              <a:buFont typeface="+mj-lt"/>
              <a:buAutoNum type="arabicPeriod"/>
            </a:pPr>
            <a:r>
              <a:rPr lang="fi-FI" sz="1400" dirty="0">
                <a:solidFill>
                  <a:schemeClr val="tx1"/>
                </a:solidFill>
              </a:rPr>
              <a:t>Haittojen ehkäisyyn panostetaan lähiyhteisöissä</a:t>
            </a:r>
          </a:p>
          <a:p>
            <a:pPr marL="342900" indent="-342900">
              <a:buFont typeface="+mj-lt"/>
              <a:buAutoNum type="arabicPeriod"/>
            </a:pPr>
            <a:r>
              <a:rPr lang="fi-FI" sz="1400" dirty="0">
                <a:solidFill>
                  <a:schemeClr val="tx1"/>
                </a:solidFill>
              </a:rPr>
              <a:t>Ammattilaisilla on riittävästi ehkäisevän päihdetyön osaamista</a:t>
            </a:r>
          </a:p>
          <a:p>
            <a:endParaRPr lang="fi-FI" sz="1400" dirty="0">
              <a:solidFill>
                <a:schemeClr val="tx1"/>
              </a:solidFill>
            </a:endParaRPr>
          </a:p>
          <a:p>
            <a:r>
              <a:rPr lang="fi-FI" sz="1400" dirty="0">
                <a:solidFill>
                  <a:schemeClr val="tx1"/>
                </a:solidFill>
              </a:rPr>
              <a:t>							</a:t>
            </a:r>
          </a:p>
          <a:p>
            <a:endParaRPr lang="fi-FI" sz="1400" dirty="0">
              <a:solidFill>
                <a:schemeClr val="tx1"/>
              </a:solidFill>
            </a:endParaRPr>
          </a:p>
          <a:p>
            <a:r>
              <a:rPr lang="fi-FI" sz="1400" dirty="0">
                <a:solidFill>
                  <a:schemeClr val="tx1"/>
                </a:solidFill>
              </a:rPr>
              <a:t>							</a:t>
            </a:r>
            <a:r>
              <a:rPr lang="fi-FI" sz="1000" dirty="0">
                <a:solidFill>
                  <a:schemeClr val="tx1"/>
                </a:solidFill>
              </a:rPr>
              <a:t>Lähde: THL (Ehkäisevän päihdetyön toimintaohjelma)</a:t>
            </a:r>
          </a:p>
        </p:txBody>
      </p:sp>
    </p:spTree>
    <p:extLst>
      <p:ext uri="{BB962C8B-B14F-4D97-AF65-F5344CB8AC3E}">
        <p14:creationId xmlns:p14="http://schemas.microsoft.com/office/powerpoint/2010/main" val="4150873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8BFB2C25-977B-598A-6800-D29D744CFBB3}"/>
            </a:ext>
          </a:extLst>
        </p:cNvPr>
        <p:cNvGrpSpPr/>
        <p:nvPr/>
      </p:nvGrpSpPr>
      <p:grpSpPr>
        <a:xfrm>
          <a:off x="0" y="0"/>
          <a:ext cx="0" cy="0"/>
          <a:chOff x="0" y="0"/>
          <a:chExt cx="0" cy="0"/>
        </a:xfrm>
      </p:grpSpPr>
      <p:pic>
        <p:nvPicPr>
          <p:cNvPr id="21" name="Kuva 20">
            <a:extLst>
              <a:ext uri="{FF2B5EF4-FFF2-40B4-BE49-F238E27FC236}">
                <a16:creationId xmlns:a16="http://schemas.microsoft.com/office/drawing/2014/main" id="{2EA180F6-F018-3B59-ADA0-B2F68F9FCA07}"/>
              </a:ext>
            </a:extLst>
          </p:cNvPr>
          <p:cNvPicPr>
            <a:picLocks noChangeAspect="1"/>
          </p:cNvPicPr>
          <p:nvPr/>
        </p:nvPicPr>
        <p:blipFill>
          <a:blip r:embed="rId2"/>
          <a:stretch>
            <a:fillRect/>
          </a:stretch>
        </p:blipFill>
        <p:spPr>
          <a:xfrm>
            <a:off x="0" y="0"/>
            <a:ext cx="12192000" cy="6858000"/>
          </a:xfrm>
          <a:prstGeom prst="rect">
            <a:avLst/>
          </a:prstGeom>
        </p:spPr>
      </p:pic>
      <p:sp>
        <p:nvSpPr>
          <p:cNvPr id="6" name="Suorakulmio: Pyöristetyt kulmat 5">
            <a:extLst>
              <a:ext uri="{FF2B5EF4-FFF2-40B4-BE49-F238E27FC236}">
                <a16:creationId xmlns:a16="http://schemas.microsoft.com/office/drawing/2014/main" id="{2F70A03C-E6B3-3F7F-B617-A0941A90FA83}"/>
              </a:ext>
            </a:extLst>
          </p:cNvPr>
          <p:cNvSpPr/>
          <p:nvPr/>
        </p:nvSpPr>
        <p:spPr>
          <a:xfrm>
            <a:off x="3608614" y="1773265"/>
            <a:ext cx="1647832" cy="405932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400" dirty="0">
                <a:solidFill>
                  <a:schemeClr val="tx1"/>
                </a:solidFill>
                <a:latin typeface="Aptos" panose="02110004020202020204"/>
              </a:rPr>
              <a:t>PÄIHDE- JA PELI-HAITTO-JEN EHKÄISY</a:t>
            </a:r>
            <a:endParaRPr kumimoji="0" lang="fi-FI" sz="24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9" name="Suorakulmio: Pyöristetyt kulmat 8">
            <a:extLst>
              <a:ext uri="{FF2B5EF4-FFF2-40B4-BE49-F238E27FC236}">
                <a16:creationId xmlns:a16="http://schemas.microsoft.com/office/drawing/2014/main" id="{E900D8E6-731F-7FEB-43FD-79A325CD26D6}"/>
              </a:ext>
            </a:extLst>
          </p:cNvPr>
          <p:cNvSpPr/>
          <p:nvPr/>
        </p:nvSpPr>
        <p:spPr>
          <a:xfrm>
            <a:off x="3608614" y="894918"/>
            <a:ext cx="1647832"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TAVOITE</a:t>
            </a:r>
          </a:p>
        </p:txBody>
      </p:sp>
      <p:sp>
        <p:nvSpPr>
          <p:cNvPr id="10" name="Suorakulmio: Pyöristetyt kulmat 9">
            <a:extLst>
              <a:ext uri="{FF2B5EF4-FFF2-40B4-BE49-F238E27FC236}">
                <a16:creationId xmlns:a16="http://schemas.microsoft.com/office/drawing/2014/main" id="{7234DE28-0265-E734-0BCD-5411574A0777}"/>
              </a:ext>
            </a:extLst>
          </p:cNvPr>
          <p:cNvSpPr/>
          <p:nvPr/>
        </p:nvSpPr>
        <p:spPr>
          <a:xfrm>
            <a:off x="2930980" y="163286"/>
            <a:ext cx="6237514"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EHKÄISEVÄ PÄIHDETYÖ/PELIHAITAT</a:t>
            </a:r>
          </a:p>
        </p:txBody>
      </p:sp>
      <p:sp>
        <p:nvSpPr>
          <p:cNvPr id="11" name="Suorakulmio: Pyöristetyt kulmat 10">
            <a:extLst>
              <a:ext uri="{FF2B5EF4-FFF2-40B4-BE49-F238E27FC236}">
                <a16:creationId xmlns:a16="http://schemas.microsoft.com/office/drawing/2014/main" id="{357AF651-E801-155F-4103-EB687CCC00E0}"/>
              </a:ext>
            </a:extLst>
          </p:cNvPr>
          <p:cNvSpPr/>
          <p:nvPr/>
        </p:nvSpPr>
        <p:spPr>
          <a:xfrm>
            <a:off x="9340965" y="894918"/>
            <a:ext cx="2522764"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MITTARIT</a:t>
            </a:r>
          </a:p>
        </p:txBody>
      </p:sp>
      <p:sp>
        <p:nvSpPr>
          <p:cNvPr id="12" name="Suorakulmio: Pyöristetyt kulmat 11">
            <a:extLst>
              <a:ext uri="{FF2B5EF4-FFF2-40B4-BE49-F238E27FC236}">
                <a16:creationId xmlns:a16="http://schemas.microsoft.com/office/drawing/2014/main" id="{04FF171B-CEA6-71AB-1091-F6DE7C82AC4F}"/>
              </a:ext>
            </a:extLst>
          </p:cNvPr>
          <p:cNvSpPr/>
          <p:nvPr/>
        </p:nvSpPr>
        <p:spPr>
          <a:xfrm>
            <a:off x="5349320" y="880320"/>
            <a:ext cx="3898771"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TOIMENPITEET</a:t>
            </a:r>
          </a:p>
        </p:txBody>
      </p:sp>
      <p:sp>
        <p:nvSpPr>
          <p:cNvPr id="17" name="Suorakulmio: Pyöristetyt kulmat 16">
            <a:extLst>
              <a:ext uri="{FF2B5EF4-FFF2-40B4-BE49-F238E27FC236}">
                <a16:creationId xmlns:a16="http://schemas.microsoft.com/office/drawing/2014/main" id="{5B179883-726A-BC10-FE67-3215B408251F}"/>
              </a:ext>
            </a:extLst>
          </p:cNvPr>
          <p:cNvSpPr/>
          <p:nvPr/>
        </p:nvSpPr>
        <p:spPr>
          <a:xfrm>
            <a:off x="9365791" y="1751621"/>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sz="1000" dirty="0">
                <a:solidFill>
                  <a:schemeClr val="tx1"/>
                </a:solidFill>
              </a:rPr>
              <a:t>Kouluterveyskysely</a:t>
            </a:r>
          </a:p>
          <a:p>
            <a:pPr algn="ctr">
              <a:defRPr/>
            </a:pPr>
            <a:r>
              <a:rPr lang="fi-FI" sz="1000" dirty="0">
                <a:solidFill>
                  <a:schemeClr val="tx1"/>
                </a:solidFill>
              </a:rPr>
              <a:t>Valikoidut indikaattorit sotka.net</a:t>
            </a:r>
          </a:p>
          <a:p>
            <a:pPr algn="ctr">
              <a:defRPr/>
            </a:pPr>
            <a:r>
              <a:rPr lang="fi-FI" sz="1000" dirty="0">
                <a:solidFill>
                  <a:schemeClr val="tx1"/>
                </a:solidFill>
              </a:rPr>
              <a:t>EHYT ry:n laatima kooste</a:t>
            </a:r>
          </a:p>
          <a:p>
            <a:pPr lvl="0" algn="ctr">
              <a:defRPr/>
            </a:pPr>
            <a:endParaRPr lang="fi-FI" sz="1000" dirty="0">
              <a:solidFill>
                <a:schemeClr val="tx1"/>
              </a:solidFill>
            </a:endParaRPr>
          </a:p>
        </p:txBody>
      </p:sp>
      <p:sp>
        <p:nvSpPr>
          <p:cNvPr id="18" name="Suorakulmio: Pyöristetyt kulmat 17">
            <a:extLst>
              <a:ext uri="{FF2B5EF4-FFF2-40B4-BE49-F238E27FC236}">
                <a16:creationId xmlns:a16="http://schemas.microsoft.com/office/drawing/2014/main" id="{A78508DF-8F0E-0511-4AE4-55EAB9033123}"/>
              </a:ext>
            </a:extLst>
          </p:cNvPr>
          <p:cNvSpPr/>
          <p:nvPr/>
        </p:nvSpPr>
        <p:spPr>
          <a:xfrm>
            <a:off x="5349322" y="1751621"/>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fi-FI" sz="1000" dirty="0">
              <a:solidFill>
                <a:schemeClr val="tx1"/>
              </a:solidFill>
              <a:latin typeface="Aptos" panose="02110004020202020204"/>
            </a:endParaRPr>
          </a:p>
          <a:p>
            <a:pPr algn="ctr">
              <a:defRPr/>
            </a:pPr>
            <a:r>
              <a:rPr lang="fi-FI" sz="1000" dirty="0">
                <a:solidFill>
                  <a:schemeClr val="tx1"/>
                </a:solidFill>
                <a:latin typeface="Aptos" panose="02110004020202020204"/>
              </a:rPr>
              <a:t>Yhteistyösopimus EHYT ry:n kanssa kouluilla toteutettavasta ehkäisevästä päihdetyöstä</a:t>
            </a:r>
          </a:p>
          <a:p>
            <a:pPr algn="ctr">
              <a:defRPr/>
            </a:pPr>
            <a:r>
              <a:rPr lang="fi-FI" sz="1000" dirty="0">
                <a:solidFill>
                  <a:schemeClr val="tx1"/>
                </a:solidFill>
                <a:latin typeface="Aptos" panose="02110004020202020204"/>
              </a:rPr>
              <a:t>Mobiililaitteiden käytön rajoittaminen</a:t>
            </a:r>
          </a:p>
          <a:p>
            <a:pPr algn="ctr">
              <a:defRPr/>
            </a:pPr>
            <a:r>
              <a:rPr lang="fi-FI" sz="1000" dirty="0">
                <a:solidFill>
                  <a:schemeClr val="accent4"/>
                </a:solidFill>
              </a:rPr>
              <a:t>Huoli puheeksi –menetelmän kehittäminen kunnan omissa palveluissa</a:t>
            </a:r>
          </a:p>
          <a:p>
            <a:pPr algn="ctr">
              <a:defRPr/>
            </a:pPr>
            <a:r>
              <a:rPr lang="fi-FI" sz="1000" dirty="0">
                <a:solidFill>
                  <a:schemeClr val="tx1"/>
                </a:solidFill>
              </a:rPr>
              <a:t>Tiivis yhteistyö hyvinvointialueen ehkäisevän päihdetyön kanssa</a:t>
            </a:r>
          </a:p>
          <a:p>
            <a:pPr algn="ctr">
              <a:defRPr/>
            </a:pPr>
            <a:r>
              <a:rPr lang="fi-FI" sz="1000" dirty="0">
                <a:solidFill>
                  <a:schemeClr val="tx1"/>
                </a:solidFill>
              </a:rPr>
              <a:t>  </a:t>
            </a:r>
          </a:p>
          <a:p>
            <a:pPr algn="ctr">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2" name="Suorakulmio: Pyöristetyt kulmat 1">
            <a:extLst>
              <a:ext uri="{FF2B5EF4-FFF2-40B4-BE49-F238E27FC236}">
                <a16:creationId xmlns:a16="http://schemas.microsoft.com/office/drawing/2014/main" id="{CE2EE4BD-7F33-62D6-8CA9-A6981E493A47}"/>
              </a:ext>
            </a:extLst>
          </p:cNvPr>
          <p:cNvSpPr/>
          <p:nvPr/>
        </p:nvSpPr>
        <p:spPr>
          <a:xfrm>
            <a:off x="2166586" y="4805277"/>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Ikääntyvät</a:t>
            </a:r>
          </a:p>
        </p:txBody>
      </p:sp>
      <p:sp>
        <p:nvSpPr>
          <p:cNvPr id="3" name="Suorakulmio: Pyöristetyt kulmat 2">
            <a:extLst>
              <a:ext uri="{FF2B5EF4-FFF2-40B4-BE49-F238E27FC236}">
                <a16:creationId xmlns:a16="http://schemas.microsoft.com/office/drawing/2014/main" id="{89773972-A4AC-E7CD-478B-4B65ABD236F3}"/>
              </a:ext>
            </a:extLst>
          </p:cNvPr>
          <p:cNvSpPr/>
          <p:nvPr/>
        </p:nvSpPr>
        <p:spPr>
          <a:xfrm>
            <a:off x="2166586" y="3409221"/>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Työikäiset</a:t>
            </a:r>
          </a:p>
        </p:txBody>
      </p:sp>
      <p:sp>
        <p:nvSpPr>
          <p:cNvPr id="4" name="Suorakulmio: Pyöristetyt kulmat 3">
            <a:extLst>
              <a:ext uri="{FF2B5EF4-FFF2-40B4-BE49-F238E27FC236}">
                <a16:creationId xmlns:a16="http://schemas.microsoft.com/office/drawing/2014/main" id="{65262E23-0E55-200B-0A8E-92C15E792220}"/>
              </a:ext>
            </a:extLst>
          </p:cNvPr>
          <p:cNvSpPr/>
          <p:nvPr/>
        </p:nvSpPr>
        <p:spPr>
          <a:xfrm>
            <a:off x="2166586" y="2033409"/>
            <a:ext cx="1349150"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rPr>
              <a:t>Lapset ja nuoret</a:t>
            </a:r>
          </a:p>
        </p:txBody>
      </p:sp>
      <p:sp>
        <p:nvSpPr>
          <p:cNvPr id="7" name="Suorakulmio: Pyöristetyt kulmat 6">
            <a:extLst>
              <a:ext uri="{FF2B5EF4-FFF2-40B4-BE49-F238E27FC236}">
                <a16:creationId xmlns:a16="http://schemas.microsoft.com/office/drawing/2014/main" id="{91B40769-4C99-94B0-3431-444C279EE252}"/>
              </a:ext>
            </a:extLst>
          </p:cNvPr>
          <p:cNvSpPr/>
          <p:nvPr/>
        </p:nvSpPr>
        <p:spPr>
          <a:xfrm>
            <a:off x="5349321" y="3129470"/>
            <a:ext cx="3923593"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000" dirty="0">
              <a:solidFill>
                <a:schemeClr val="tx1"/>
              </a:solidFill>
              <a:latin typeface="Aptos" panose="021100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000" dirty="0">
              <a:solidFill>
                <a:schemeClr val="tx1"/>
              </a:solidFill>
              <a:latin typeface="Aptos" panose="021100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000" dirty="0">
              <a:solidFill>
                <a:schemeClr val="tx1"/>
              </a:solidFill>
              <a:latin typeface="Aptos" panose="021100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000" dirty="0">
              <a:solidFill>
                <a:schemeClr val="tx1"/>
              </a:solidFill>
              <a:latin typeface="Aptos" panose="021100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i-FI" sz="1000" dirty="0">
                <a:solidFill>
                  <a:schemeClr val="accent4"/>
                </a:solidFill>
                <a:latin typeface="Aptos" panose="02110004020202020204"/>
              </a:rPr>
              <a:t>Huoli puheeksi –menetelmän kehittäminen kunnan omissa palveluissa</a:t>
            </a:r>
            <a:r>
              <a:rPr kumimoji="0" lang="fi-FI" sz="1000" b="0" i="0" u="none" strike="noStrike" kern="1200" cap="none" spc="0" normalizeH="0" baseline="0" noProof="0" dirty="0">
                <a:ln>
                  <a:noFill/>
                </a:ln>
                <a:solidFill>
                  <a:schemeClr val="accent4"/>
                </a:solidFill>
                <a:effectLst/>
                <a:uLnTx/>
                <a:uFillTx/>
                <a:latin typeface="Aptos" panose="02110004020202020204"/>
                <a:ea typeface="+mn-ea"/>
                <a:cs typeface="+mn-cs"/>
              </a:rPr>
              <a:t>  </a:t>
            </a:r>
          </a:p>
          <a:p>
            <a:pPr algn="ctr">
              <a:defRPr/>
            </a:pPr>
            <a:r>
              <a:rPr lang="fi-FI" sz="1000" dirty="0">
                <a:solidFill>
                  <a:schemeClr val="tx1"/>
                </a:solidFill>
              </a:rPr>
              <a:t>Tiivis yhteistyö hyvinvointialueen ehkäisevän päihdetyön kanssa</a:t>
            </a:r>
          </a:p>
          <a:p>
            <a:pPr algn="ctr">
              <a:defRPr/>
            </a:pPr>
            <a:r>
              <a:rPr lang="fi-FI" sz="1000" dirty="0">
                <a:solidFill>
                  <a:schemeClr val="accent4"/>
                </a:solidFill>
              </a:rPr>
              <a:t>Pakka-toimintamallin tai vastaavan ottaminen käyttöön joko paikallisesti tai lähialueiden kuntien kanssa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i-FI" sz="1000" dirty="0">
              <a:solidFill>
                <a:schemeClr val="tx1"/>
              </a:solidFill>
              <a:latin typeface="Aptos" panose="02110004020202020204"/>
            </a:endParaRPr>
          </a:p>
          <a:p>
            <a:pPr algn="ctr">
              <a:defRPr/>
            </a:pPr>
            <a:endParaRPr lang="fi-FI" sz="14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3" name="Suorakulmio: Pyöristetyt kulmat 12">
            <a:extLst>
              <a:ext uri="{FF2B5EF4-FFF2-40B4-BE49-F238E27FC236}">
                <a16:creationId xmlns:a16="http://schemas.microsoft.com/office/drawing/2014/main" id="{5C3AF091-A967-05B2-6D43-092CBB151FB2}"/>
              </a:ext>
            </a:extLst>
          </p:cNvPr>
          <p:cNvSpPr/>
          <p:nvPr/>
        </p:nvSpPr>
        <p:spPr>
          <a:xfrm>
            <a:off x="5349324" y="4508412"/>
            <a:ext cx="3923590"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fi-FI" sz="1200" dirty="0">
              <a:solidFill>
                <a:schemeClr val="tx1"/>
              </a:solidFill>
            </a:endParaRPr>
          </a:p>
          <a:p>
            <a:pPr algn="ctr">
              <a:defRPr/>
            </a:pPr>
            <a:endParaRPr lang="fi-FI" sz="1000" dirty="0">
              <a:solidFill>
                <a:schemeClr val="tx1"/>
              </a:solidFill>
            </a:endParaRPr>
          </a:p>
          <a:p>
            <a:pPr algn="ctr">
              <a:defRPr/>
            </a:pPr>
            <a:r>
              <a:rPr lang="fi-FI" sz="1000" dirty="0">
                <a:solidFill>
                  <a:schemeClr val="accent4"/>
                </a:solidFill>
              </a:rPr>
              <a:t>Huoli puheeksi –menetelmän kehittäminen kunnan omissa palveluissa  </a:t>
            </a:r>
          </a:p>
          <a:p>
            <a:pPr algn="ctr">
              <a:defRPr/>
            </a:pPr>
            <a:r>
              <a:rPr lang="fi-FI" sz="1000" dirty="0">
                <a:solidFill>
                  <a:schemeClr val="tx1"/>
                </a:solidFill>
              </a:rPr>
              <a:t>Tiivis yhteistyö hyvinvointialueen ehkäisevän päihdetyön kanssa</a:t>
            </a:r>
          </a:p>
          <a:p>
            <a:pPr algn="ctr">
              <a:defRPr/>
            </a:pPr>
            <a:r>
              <a:rPr lang="fi-FI" sz="1000" dirty="0">
                <a:solidFill>
                  <a:schemeClr val="accent4"/>
                </a:solidFill>
              </a:rPr>
              <a:t>Pakka-toimintamallin tai vastaavan ottaminen käyttöön joko paikallisesti tai lähialueiden kuntien kanssa</a:t>
            </a:r>
          </a:p>
          <a:p>
            <a:pPr algn="ctr">
              <a:defRPr/>
            </a:pPr>
            <a:endParaRPr lang="fi-FI" sz="1000" dirty="0">
              <a:solidFill>
                <a:schemeClr val="tx1"/>
              </a:solidFill>
            </a:endParaRPr>
          </a:p>
          <a:p>
            <a:pPr algn="ctr">
              <a:defRPr/>
            </a:pPr>
            <a:endParaRPr lang="fi-FI" sz="1200" dirty="0">
              <a:solidFill>
                <a:schemeClr val="tx1"/>
              </a:solidFill>
            </a:endParaRPr>
          </a:p>
          <a:p>
            <a:pPr lvl="0" algn="ctr">
              <a:defRPr/>
            </a:pPr>
            <a:endParaRPr lang="fi-FI" sz="1200" dirty="0">
              <a:solidFill>
                <a:schemeClr val="tx1"/>
              </a:solidFill>
            </a:endParaRPr>
          </a:p>
        </p:txBody>
      </p:sp>
      <p:sp>
        <p:nvSpPr>
          <p:cNvPr id="14" name="Suorakulmio: Pyöristetyt kulmat 13">
            <a:extLst>
              <a:ext uri="{FF2B5EF4-FFF2-40B4-BE49-F238E27FC236}">
                <a16:creationId xmlns:a16="http://schemas.microsoft.com/office/drawing/2014/main" id="{08825B88-61E9-C60A-2C3F-43ADE1003925}"/>
              </a:ext>
            </a:extLst>
          </p:cNvPr>
          <p:cNvSpPr/>
          <p:nvPr/>
        </p:nvSpPr>
        <p:spPr>
          <a:xfrm>
            <a:off x="9365791" y="4506486"/>
            <a:ext cx="2522764"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000" dirty="0">
                <a:solidFill>
                  <a:schemeClr val="tx1"/>
                </a:solidFill>
              </a:rPr>
              <a:t>Valikoidut indikaattorit sotka.net</a:t>
            </a:r>
          </a:p>
          <a:p>
            <a:pPr lvl="0" algn="ctr">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5" name="Suorakulmio: Pyöristetyt kulmat 14">
            <a:extLst>
              <a:ext uri="{FF2B5EF4-FFF2-40B4-BE49-F238E27FC236}">
                <a16:creationId xmlns:a16="http://schemas.microsoft.com/office/drawing/2014/main" id="{844A48D8-54E9-7D8D-BB06-B16F5A19593B}"/>
              </a:ext>
            </a:extLst>
          </p:cNvPr>
          <p:cNvSpPr/>
          <p:nvPr/>
        </p:nvSpPr>
        <p:spPr>
          <a:xfrm>
            <a:off x="9365789" y="3131550"/>
            <a:ext cx="2530361"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a:p>
            <a:pPr algn="ctr">
              <a:defRPr/>
            </a:pPr>
            <a:r>
              <a:rPr lang="fi-FI" sz="1000" dirty="0">
                <a:solidFill>
                  <a:schemeClr val="tx1"/>
                </a:solidFill>
              </a:rPr>
              <a:t>Valikoidut indikaattorit sotka.net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0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graphicFrame>
        <p:nvGraphicFramePr>
          <p:cNvPr id="19" name="Taulukko 18">
            <a:extLst>
              <a:ext uri="{FF2B5EF4-FFF2-40B4-BE49-F238E27FC236}">
                <a16:creationId xmlns:a16="http://schemas.microsoft.com/office/drawing/2014/main" id="{0F00645C-A91B-45CB-C078-5004CB999794}"/>
              </a:ext>
            </a:extLst>
          </p:cNvPr>
          <p:cNvGraphicFramePr>
            <a:graphicFrameLocks noGrp="1"/>
          </p:cNvGraphicFramePr>
          <p:nvPr>
            <p:extLst>
              <p:ext uri="{D42A27DB-BD31-4B8C-83A1-F6EECF244321}">
                <p14:modId xmlns:p14="http://schemas.microsoft.com/office/powerpoint/2010/main" val="1207366534"/>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solidFill>
                            <a:schemeClr val="accent6"/>
                          </a:solidFill>
                        </a:rPr>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5" name="Suorakulmio: Pyöristetyt kulmat 4">
            <a:extLst>
              <a:ext uri="{FF2B5EF4-FFF2-40B4-BE49-F238E27FC236}">
                <a16:creationId xmlns:a16="http://schemas.microsoft.com/office/drawing/2014/main" id="{6E59829D-488A-5736-A7E5-5D57105871EE}"/>
              </a:ext>
            </a:extLst>
          </p:cNvPr>
          <p:cNvSpPr/>
          <p:nvPr/>
        </p:nvSpPr>
        <p:spPr>
          <a:xfrm>
            <a:off x="66467" y="912934"/>
            <a:ext cx="2029176" cy="734786"/>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dirty="0">
                <a:solidFill>
                  <a:prstClr val="white"/>
                </a:solidFill>
                <a:latin typeface="Aptos" panose="02110004020202020204"/>
              </a:rPr>
              <a:t>ILMIÖT</a:t>
            </a:r>
            <a:endParaRPr kumimoji="0" lang="fi-FI"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Suorakulmio: Pyöristetyt kulmat 21">
            <a:extLst>
              <a:ext uri="{FF2B5EF4-FFF2-40B4-BE49-F238E27FC236}">
                <a16:creationId xmlns:a16="http://schemas.microsoft.com/office/drawing/2014/main" id="{4C7ED890-7858-B8B4-F2FF-49B632E670BD}"/>
              </a:ext>
            </a:extLst>
          </p:cNvPr>
          <p:cNvSpPr/>
          <p:nvPr/>
        </p:nvSpPr>
        <p:spPr>
          <a:xfrm>
            <a:off x="66467" y="3169683"/>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Tupakointi vähentynyt etenkin nuorten aikuisten osalta, samoin humalahakuinen alkoholinkäyttö</a:t>
            </a:r>
          </a:p>
          <a:p>
            <a:pPr marL="171450" lvl="0" indent="-171450" algn="ctr">
              <a:buFont typeface="Arial" panose="020B0604020202020204" pitchFamily="34" charset="0"/>
              <a:buChar char="•"/>
              <a:defRPr/>
            </a:pPr>
            <a:r>
              <a:rPr lang="fi-FI" sz="1000" dirty="0">
                <a:solidFill>
                  <a:schemeClr val="tx1"/>
                </a:solidFill>
              </a:rPr>
              <a:t>Pienellä joukolla vakava päihdeongelma</a:t>
            </a:r>
          </a:p>
        </p:txBody>
      </p:sp>
      <p:sp>
        <p:nvSpPr>
          <p:cNvPr id="24" name="Suorakulmio: Pyöristetyt kulmat 23">
            <a:extLst>
              <a:ext uri="{FF2B5EF4-FFF2-40B4-BE49-F238E27FC236}">
                <a16:creationId xmlns:a16="http://schemas.microsoft.com/office/drawing/2014/main" id="{93C3E69C-C2FE-C882-4426-AED30D230994}"/>
              </a:ext>
            </a:extLst>
          </p:cNvPr>
          <p:cNvSpPr/>
          <p:nvPr/>
        </p:nvSpPr>
        <p:spPr>
          <a:xfrm>
            <a:off x="68705" y="4562476"/>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Työelämän ja eläkkeen nivelvaiheessa kohonnut riski alkoholin käytön kasvamiselle</a:t>
            </a:r>
          </a:p>
          <a:p>
            <a:pPr marL="171450" lvl="0" indent="-171450" algn="ctr">
              <a:buFont typeface="Arial" panose="020B0604020202020204" pitchFamily="34" charset="0"/>
              <a:buChar char="•"/>
              <a:defRPr/>
            </a:pPr>
            <a:r>
              <a:rPr lang="fi-FI" sz="1000" dirty="0">
                <a:solidFill>
                  <a:schemeClr val="tx1"/>
                </a:solidFill>
              </a:rPr>
              <a:t>Alkoholin vaikutus kaatumistapaturmiin</a:t>
            </a:r>
          </a:p>
        </p:txBody>
      </p:sp>
      <p:sp>
        <p:nvSpPr>
          <p:cNvPr id="25" name="Suorakulmio: Pyöristetyt kulmat 24">
            <a:extLst>
              <a:ext uri="{FF2B5EF4-FFF2-40B4-BE49-F238E27FC236}">
                <a16:creationId xmlns:a16="http://schemas.microsoft.com/office/drawing/2014/main" id="{943ABDF2-2E7A-3DF4-56B3-F7F7BBD945E2}"/>
              </a:ext>
            </a:extLst>
          </p:cNvPr>
          <p:cNvSpPr/>
          <p:nvPr/>
        </p:nvSpPr>
        <p:spPr>
          <a:xfrm>
            <a:off x="66467" y="1767805"/>
            <a:ext cx="2029176" cy="128179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lvl="0" indent="-171450" algn="ctr">
              <a:buFont typeface="Arial" panose="020B0604020202020204" pitchFamily="34" charset="0"/>
              <a:buChar char="•"/>
              <a:defRPr/>
            </a:pPr>
            <a:r>
              <a:rPr lang="fi-FI" sz="1000" dirty="0">
                <a:solidFill>
                  <a:schemeClr val="tx1"/>
                </a:solidFill>
              </a:rPr>
              <a:t>Tupakointi vähentynyt, muiden nikotiinituotteiden käyttö lisääntynyt</a:t>
            </a:r>
          </a:p>
          <a:p>
            <a:pPr marL="171450" lvl="0" indent="-171450" algn="ctr">
              <a:buFont typeface="Arial" panose="020B0604020202020204" pitchFamily="34" charset="0"/>
              <a:buChar char="•"/>
              <a:defRPr/>
            </a:pPr>
            <a:r>
              <a:rPr lang="fi-FI" sz="1000" dirty="0">
                <a:solidFill>
                  <a:schemeClr val="tx1"/>
                </a:solidFill>
              </a:rPr>
              <a:t>Alkoholin käyttö vähentynyt</a:t>
            </a:r>
          </a:p>
          <a:p>
            <a:pPr marL="171450" lvl="0" indent="-171450" algn="ctr">
              <a:buFont typeface="Arial" panose="020B0604020202020204" pitchFamily="34" charset="0"/>
              <a:buChar char="•"/>
              <a:defRPr/>
            </a:pPr>
            <a:r>
              <a:rPr lang="fi-FI" sz="1000" dirty="0">
                <a:solidFill>
                  <a:schemeClr val="tx1"/>
                </a:solidFill>
              </a:rPr>
              <a:t>Asenteet kannabiksen käyttöön muuttunut positiivisemmaksi</a:t>
            </a:r>
          </a:p>
        </p:txBody>
      </p:sp>
      <p:sp>
        <p:nvSpPr>
          <p:cNvPr id="8" name="Suorakulmio: Pyöristetyt kulmat 7">
            <a:extLst>
              <a:ext uri="{FF2B5EF4-FFF2-40B4-BE49-F238E27FC236}">
                <a16:creationId xmlns:a16="http://schemas.microsoft.com/office/drawing/2014/main" id="{7413538C-36D8-E23C-5CF0-9EBC89748A76}"/>
              </a:ext>
            </a:extLst>
          </p:cNvPr>
          <p:cNvSpPr/>
          <p:nvPr/>
        </p:nvSpPr>
        <p:spPr>
          <a:xfrm>
            <a:off x="8309347" y="976970"/>
            <a:ext cx="857515" cy="484051"/>
          </a:xfrm>
          <a:prstGeom prst="round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200" dirty="0">
                <a:solidFill>
                  <a:prstClr val="white"/>
                </a:solidFill>
                <a:latin typeface="Aptos" panose="02110004020202020204"/>
              </a:rPr>
              <a:t>Suunnit-teilla</a:t>
            </a:r>
            <a:endParaRPr kumimoji="0" lang="fi-FI" sz="12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Ellipsi 15">
            <a:extLst>
              <a:ext uri="{FF2B5EF4-FFF2-40B4-BE49-F238E27FC236}">
                <a16:creationId xmlns:a16="http://schemas.microsoft.com/office/drawing/2014/main" id="{3DF58E8B-E672-78E8-4602-FE5484796B07}"/>
              </a:ext>
            </a:extLst>
          </p:cNvPr>
          <p:cNvSpPr/>
          <p:nvPr/>
        </p:nvSpPr>
        <p:spPr>
          <a:xfrm>
            <a:off x="2556095" y="437374"/>
            <a:ext cx="874932" cy="899935"/>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000" dirty="0">
                <a:solidFill>
                  <a:schemeClr val="tx1"/>
                </a:solidFill>
              </a:rPr>
              <a:t>Yhdys-pinta hva:n kanssa</a:t>
            </a:r>
          </a:p>
        </p:txBody>
      </p:sp>
      <p:sp>
        <p:nvSpPr>
          <p:cNvPr id="20" name="Ellipsi 19">
            <a:extLst>
              <a:ext uri="{FF2B5EF4-FFF2-40B4-BE49-F238E27FC236}">
                <a16:creationId xmlns:a16="http://schemas.microsoft.com/office/drawing/2014/main" id="{3605F27F-FE3E-6B86-A462-B5D5428ACC82}"/>
              </a:ext>
            </a:extLst>
          </p:cNvPr>
          <p:cNvSpPr/>
          <p:nvPr/>
        </p:nvSpPr>
        <p:spPr>
          <a:xfrm>
            <a:off x="5376021" y="2613974"/>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3" name="Ellipsi 22">
            <a:extLst>
              <a:ext uri="{FF2B5EF4-FFF2-40B4-BE49-F238E27FC236}">
                <a16:creationId xmlns:a16="http://schemas.microsoft.com/office/drawing/2014/main" id="{6844513A-CD0E-6A8B-486E-15DCF36D653C}"/>
              </a:ext>
            </a:extLst>
          </p:cNvPr>
          <p:cNvSpPr/>
          <p:nvPr/>
        </p:nvSpPr>
        <p:spPr>
          <a:xfrm>
            <a:off x="5376021" y="3641826"/>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6" name="Ellipsi 25">
            <a:extLst>
              <a:ext uri="{FF2B5EF4-FFF2-40B4-BE49-F238E27FC236}">
                <a16:creationId xmlns:a16="http://schemas.microsoft.com/office/drawing/2014/main" id="{EF0865D9-A702-1436-C315-9EEBDADC415E}"/>
              </a:ext>
            </a:extLst>
          </p:cNvPr>
          <p:cNvSpPr/>
          <p:nvPr/>
        </p:nvSpPr>
        <p:spPr>
          <a:xfrm>
            <a:off x="5376020" y="3850234"/>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7" name="Ellipsi 26">
            <a:extLst>
              <a:ext uri="{FF2B5EF4-FFF2-40B4-BE49-F238E27FC236}">
                <a16:creationId xmlns:a16="http://schemas.microsoft.com/office/drawing/2014/main" id="{DCE02D58-2C68-A929-9CEA-A40658F52FE4}"/>
              </a:ext>
            </a:extLst>
          </p:cNvPr>
          <p:cNvSpPr/>
          <p:nvPr/>
        </p:nvSpPr>
        <p:spPr>
          <a:xfrm>
            <a:off x="5432651" y="5210479"/>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
        <p:nvSpPr>
          <p:cNvPr id="28" name="Ellipsi 27">
            <a:extLst>
              <a:ext uri="{FF2B5EF4-FFF2-40B4-BE49-F238E27FC236}">
                <a16:creationId xmlns:a16="http://schemas.microsoft.com/office/drawing/2014/main" id="{B9D42AE5-3AA7-325C-9291-C098B1635336}"/>
              </a:ext>
            </a:extLst>
          </p:cNvPr>
          <p:cNvSpPr/>
          <p:nvPr/>
        </p:nvSpPr>
        <p:spPr>
          <a:xfrm>
            <a:off x="5367855" y="5005381"/>
            <a:ext cx="129591" cy="140860"/>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sz="1000" dirty="0">
              <a:solidFill>
                <a:schemeClr val="tx1"/>
              </a:solidFill>
            </a:endParaRPr>
          </a:p>
        </p:txBody>
      </p:sp>
    </p:spTree>
    <p:extLst>
      <p:ext uri="{BB962C8B-B14F-4D97-AF65-F5344CB8AC3E}">
        <p14:creationId xmlns:p14="http://schemas.microsoft.com/office/powerpoint/2010/main" val="3655219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CAC4F-4646-181E-2027-C2CC0CEE6668}"/>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73771294-1DE7-C196-2BA6-220E3D4EAE89}"/>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EEB8CFD0-5D48-20F6-E853-C9F017A825E3}"/>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solidFill>
                            <a:schemeClr val="accent6"/>
                          </a:solidFill>
                        </a:rPr>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F1E71F3C-2EFD-3464-8619-1A5859057216}"/>
              </a:ext>
            </a:extLst>
          </p:cNvPr>
          <p:cNvSpPr/>
          <p:nvPr/>
        </p:nvSpPr>
        <p:spPr>
          <a:xfrm>
            <a:off x="3196046" y="143742"/>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dirty="0">
                <a:solidFill>
                  <a:prstClr val="white"/>
                </a:solidFill>
                <a:latin typeface="Aptos" panose="02110004020202020204"/>
              </a:rPr>
              <a:t>ARVIOINTI</a:t>
            </a:r>
            <a:endPar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Suorakulmio: Pyöristetyt kulmat 4">
            <a:extLst>
              <a:ext uri="{FF2B5EF4-FFF2-40B4-BE49-F238E27FC236}">
                <a16:creationId xmlns:a16="http://schemas.microsoft.com/office/drawing/2014/main" id="{D3B076F8-C3FB-A5F2-98DF-C975C8EB68B5}"/>
              </a:ext>
            </a:extLst>
          </p:cNvPr>
          <p:cNvSpPr/>
          <p:nvPr/>
        </p:nvSpPr>
        <p:spPr>
          <a:xfrm>
            <a:off x="210571" y="968419"/>
            <a:ext cx="11770857" cy="4951614"/>
          </a:xfrm>
          <a:prstGeom prst="roundRect">
            <a:avLst/>
          </a:prstGeom>
          <a:solidFill>
            <a:schemeClr val="accent6">
              <a:lumMod val="40000"/>
              <a:lumOff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defTabSz="914400" eaLnBrk="1" fontAlgn="auto" latinLnBrk="0" hangingPunct="1">
              <a:lnSpc>
                <a:spcPct val="100000"/>
              </a:lnSpc>
              <a:spcBef>
                <a:spcPts val="100"/>
              </a:spcBef>
              <a:spcAft>
                <a:spcPts val="0"/>
              </a:spcAft>
              <a:buClrTx/>
              <a:buSzTx/>
              <a:buFontTx/>
              <a:buNone/>
              <a:tabLst/>
              <a:defRPr/>
            </a:pPr>
            <a:endParaRPr lang="fi-FI" sz="1600" kern="0" dirty="0">
              <a:solidFill>
                <a:prstClr val="black"/>
              </a:solidFill>
              <a:latin typeface="Calibri"/>
              <a:cs typeface="Calibri"/>
            </a:endParaRPr>
          </a:p>
          <a:p>
            <a:pPr marL="12700" marR="0" lvl="0" indent="0" defTabSz="914400" eaLnBrk="1" fontAlgn="auto" latinLnBrk="0" hangingPunct="1">
              <a:lnSpc>
                <a:spcPct val="100000"/>
              </a:lnSpc>
              <a:spcBef>
                <a:spcPts val="100"/>
              </a:spcBef>
              <a:spcAft>
                <a:spcPts val="0"/>
              </a:spcAft>
              <a:buClrTx/>
              <a:buSzTx/>
              <a:buFontTx/>
              <a:buNone/>
              <a:tabLst/>
              <a:defRPr/>
            </a:pPr>
            <a:r>
              <a:rPr lang="fi-FI" sz="1600" kern="0" dirty="0">
                <a:solidFill>
                  <a:prstClr val="black"/>
                </a:solidFill>
                <a:latin typeface="Calibri"/>
                <a:cs typeface="Calibri"/>
              </a:rPr>
              <a:t>Hyvinvoinnin ja terveyden edistämistyötä tehdään laaja-alaisesti ja se kuuluu kunnan kaikille hallinnonaloille. Tämän vuoksi hyvinvoinnin ja terveyden edistämisen näkökulma tulee ottaa huomioon myös muissa kunnassa laadittavissa suunnitelmissa ja toimintaa ohjaavissa asiakirjoissa. </a:t>
            </a:r>
          </a:p>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a:p>
            <a:pPr marL="12700" marR="0" lvl="0" indent="0" defTabSz="914400" eaLnBrk="1" fontAlgn="auto" latinLnBrk="0" hangingPunct="1">
              <a:lnSpc>
                <a:spcPct val="100000"/>
              </a:lnSpc>
              <a:spcBef>
                <a:spcPts val="100"/>
              </a:spcBef>
              <a:spcAft>
                <a:spcPts val="0"/>
              </a:spcAft>
              <a:buClrTx/>
              <a:buSzTx/>
              <a:buFontTx/>
              <a:buNone/>
              <a:tabLst/>
              <a:defRPr/>
            </a:pPr>
            <a:r>
              <a:rPr lang="fi-FI" sz="1600" kern="0" dirty="0">
                <a:solidFill>
                  <a:prstClr val="black"/>
                </a:solidFill>
                <a:latin typeface="Calibri"/>
                <a:cs typeface="Calibri"/>
              </a:rPr>
              <a:t>Tässä hyvinvointisuunnitelmassa ei ole määritelty tarkkoja mittareita kuntalaisten hyvinvoinnin, terveyden, osallisuuden ja turvallisuuden kuvaamiseksi, koska saatavilla olevien indikaattoritietojen määrä vaihtelee vuosittain. Esimerkiksi kouluterveyskysely toteutetaan joka toinen vuosi. Vuosittain laadittavassa hyvinvointikertomuksen vuosiraportissa tulla hyödyntämään saatavilla olevia indikaattoritietoja raportissa kuvattavan vuoden osalta. Laajassa hyvinvointikertomuksessa puolestaan käytetään koko mennyttä valtuustokautta kuvaavia indikaattoreita. Hyvinvoinnin ja terveyden edistämistyötä arvioidaan hyvinvointikertomuksen ja vuosiraporttien lisäksi tilinpäätöksen yhteydessä. </a:t>
            </a:r>
          </a:p>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a:p>
            <a:pPr marL="12700" marR="0" lvl="0" indent="0" defTabSz="914400" eaLnBrk="1" fontAlgn="auto" latinLnBrk="0" hangingPunct="1">
              <a:lnSpc>
                <a:spcPct val="100000"/>
              </a:lnSpc>
              <a:spcBef>
                <a:spcPts val="100"/>
              </a:spcBef>
              <a:spcAft>
                <a:spcPts val="0"/>
              </a:spcAft>
              <a:buClrTx/>
              <a:buSzTx/>
              <a:buFontTx/>
              <a:buNone/>
              <a:tabLst/>
              <a:defRPr/>
            </a:pPr>
            <a:r>
              <a:rPr lang="fi-FI" sz="1600" b="1" kern="0" dirty="0">
                <a:solidFill>
                  <a:prstClr val="black"/>
                </a:solidFill>
                <a:latin typeface="Calibri"/>
                <a:cs typeface="Calibri"/>
              </a:rPr>
              <a:t>			Hyvinvointisuunnitelman ja -kertomusten aikataulu:</a:t>
            </a:r>
          </a:p>
          <a:p>
            <a:pPr marL="12700" marR="0" lvl="0" indent="0" defTabSz="914400" eaLnBrk="1" fontAlgn="auto" latinLnBrk="0" hangingPunct="1">
              <a:lnSpc>
                <a:spcPct val="100000"/>
              </a:lnSpc>
              <a:spcBef>
                <a:spcPts val="100"/>
              </a:spcBef>
              <a:spcAft>
                <a:spcPts val="0"/>
              </a:spcAft>
              <a:buClrTx/>
              <a:buSzTx/>
              <a:buFontTx/>
              <a:buNone/>
              <a:tabLst/>
              <a:defRPr/>
            </a:pPr>
            <a:endParaRPr lang="fi-FI" sz="1600" b="1" kern="0" dirty="0">
              <a:solidFill>
                <a:prstClr val="black"/>
              </a:solidFill>
              <a:latin typeface="Calibri"/>
              <a:cs typeface="Calibri"/>
            </a:endParaRPr>
          </a:p>
          <a:p>
            <a:pPr marL="12700" marR="0" lvl="0" indent="0" defTabSz="914400" eaLnBrk="1" fontAlgn="auto" latinLnBrk="0" hangingPunct="1">
              <a:lnSpc>
                <a:spcPct val="100000"/>
              </a:lnSpc>
              <a:spcBef>
                <a:spcPts val="100"/>
              </a:spcBef>
              <a:spcAft>
                <a:spcPts val="0"/>
              </a:spcAft>
              <a:buClrTx/>
              <a:buSzTx/>
              <a:buFontTx/>
              <a:buNone/>
              <a:tabLst/>
              <a:defRPr/>
            </a:pPr>
            <a:r>
              <a:rPr lang="fi-FI" sz="1600" kern="0" dirty="0">
                <a:solidFill>
                  <a:prstClr val="black"/>
                </a:solidFill>
                <a:latin typeface="Calibri"/>
                <a:cs typeface="Calibri"/>
              </a:rPr>
              <a:t>		Vuosiraportti 2025			keväällä 2026</a:t>
            </a:r>
          </a:p>
          <a:p>
            <a:pPr marL="12700" marR="0" lvl="0" indent="0" defTabSz="914400" eaLnBrk="1" fontAlgn="auto" latinLnBrk="0" hangingPunct="1">
              <a:lnSpc>
                <a:spcPct val="100000"/>
              </a:lnSpc>
              <a:spcBef>
                <a:spcPts val="100"/>
              </a:spcBef>
              <a:spcAft>
                <a:spcPts val="0"/>
              </a:spcAft>
              <a:buClrTx/>
              <a:buSzTx/>
              <a:buFontTx/>
              <a:buNone/>
              <a:tabLst/>
              <a:defRPr/>
            </a:pPr>
            <a:r>
              <a:rPr kumimoji="0" lang="fi-FI" sz="1600" b="0" i="0" u="none" strike="noStrike" kern="0" cap="none" spc="0" normalizeH="0" baseline="0" noProof="0" dirty="0">
                <a:ln>
                  <a:noFill/>
                </a:ln>
                <a:solidFill>
                  <a:prstClr val="black"/>
                </a:solidFill>
                <a:effectLst/>
                <a:uLnTx/>
                <a:uFillTx/>
                <a:latin typeface="Calibri"/>
                <a:cs typeface="Calibri"/>
              </a:rPr>
              <a:t>		Vuosiraportti 2026			keväällä 2027</a:t>
            </a:r>
          </a:p>
          <a:p>
            <a:pPr marL="12700" marR="0" lvl="0" indent="0" defTabSz="914400" eaLnBrk="1" fontAlgn="auto" latinLnBrk="0" hangingPunct="1">
              <a:lnSpc>
                <a:spcPct val="100000"/>
              </a:lnSpc>
              <a:spcBef>
                <a:spcPts val="100"/>
              </a:spcBef>
              <a:spcAft>
                <a:spcPts val="0"/>
              </a:spcAft>
              <a:buClrTx/>
              <a:buSzTx/>
              <a:buFontTx/>
              <a:buNone/>
              <a:tabLst/>
              <a:defRPr/>
            </a:pPr>
            <a:r>
              <a:rPr lang="fi-FI" sz="1600" kern="0" dirty="0">
                <a:solidFill>
                  <a:prstClr val="black"/>
                </a:solidFill>
                <a:latin typeface="Calibri"/>
                <a:cs typeface="Calibri"/>
              </a:rPr>
              <a:t>		Vuosiraportti 2027			keväällä 2028</a:t>
            </a:r>
          </a:p>
          <a:p>
            <a:pPr marL="12700" marR="0" lvl="0" indent="0" defTabSz="914400" eaLnBrk="1" fontAlgn="auto" latinLnBrk="0" hangingPunct="1">
              <a:lnSpc>
                <a:spcPct val="100000"/>
              </a:lnSpc>
              <a:spcBef>
                <a:spcPts val="100"/>
              </a:spcBef>
              <a:spcAft>
                <a:spcPts val="0"/>
              </a:spcAft>
              <a:buClrTx/>
              <a:buSzTx/>
              <a:buFontTx/>
              <a:buNone/>
              <a:tabLst/>
              <a:defRPr/>
            </a:pPr>
            <a:r>
              <a:rPr lang="fi-FI" sz="1600" kern="0" dirty="0">
                <a:solidFill>
                  <a:prstClr val="black"/>
                </a:solidFill>
                <a:latin typeface="Calibri"/>
                <a:cs typeface="Calibri"/>
              </a:rPr>
              <a:t>		Vuosiraportti 2028			keväällä 2029</a:t>
            </a:r>
          </a:p>
          <a:p>
            <a:pPr marL="12700" marR="0" lvl="0" indent="0" defTabSz="914400" eaLnBrk="1" fontAlgn="auto" latinLnBrk="0" hangingPunct="1">
              <a:lnSpc>
                <a:spcPct val="100000"/>
              </a:lnSpc>
              <a:spcBef>
                <a:spcPts val="100"/>
              </a:spcBef>
              <a:spcAft>
                <a:spcPts val="0"/>
              </a:spcAft>
              <a:buClrTx/>
              <a:buSzTx/>
              <a:buFontTx/>
              <a:buNone/>
              <a:tabLst/>
              <a:defRPr/>
            </a:pPr>
            <a:r>
              <a:rPr kumimoji="0" lang="fi-FI" sz="1600" b="0" i="0" u="none" strike="noStrike" kern="0" cap="none" spc="0" normalizeH="0" baseline="0" noProof="0" dirty="0">
                <a:ln>
                  <a:noFill/>
                </a:ln>
                <a:solidFill>
                  <a:prstClr val="black"/>
                </a:solidFill>
                <a:effectLst/>
                <a:uLnTx/>
                <a:uFillTx/>
                <a:latin typeface="Calibri"/>
                <a:cs typeface="Calibri"/>
              </a:rPr>
              <a:t>		Laaja hyvinvointikertomus 2026-29	viimeistään syyskuussa 2029</a:t>
            </a:r>
          </a:p>
          <a:p>
            <a:pPr marL="12700" marR="0" lvl="0" indent="0" defTabSz="914400" eaLnBrk="1" fontAlgn="auto" latinLnBrk="0" hangingPunct="1">
              <a:lnSpc>
                <a:spcPct val="100000"/>
              </a:lnSpc>
              <a:spcBef>
                <a:spcPts val="100"/>
              </a:spcBef>
              <a:spcAft>
                <a:spcPts val="0"/>
              </a:spcAft>
              <a:buClrTx/>
              <a:buSzTx/>
              <a:buFontTx/>
              <a:buNone/>
              <a:tabLst/>
              <a:defRPr/>
            </a:pPr>
            <a:r>
              <a:rPr lang="fi-FI" sz="1600" kern="0" dirty="0">
                <a:solidFill>
                  <a:prstClr val="black"/>
                </a:solidFill>
                <a:latin typeface="Calibri"/>
                <a:cs typeface="Calibri"/>
              </a:rPr>
              <a:t>		Uusi hyvinvointisuunnitelma		2030</a:t>
            </a:r>
          </a:p>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p:txBody>
      </p:sp>
    </p:spTree>
    <p:extLst>
      <p:ext uri="{BB962C8B-B14F-4D97-AF65-F5344CB8AC3E}">
        <p14:creationId xmlns:p14="http://schemas.microsoft.com/office/powerpoint/2010/main" val="1854723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9C600-93FD-0D65-9595-E287B8C9EF46}"/>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303EC1CC-19BC-55BD-BE0C-1D012475EF7D}"/>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27DDC88C-41CC-C09E-46EB-6DB0B6058656}"/>
              </a:ext>
            </a:extLst>
          </p:cNvPr>
          <p:cNvGraphicFramePr>
            <a:graphicFrameLocks noGrp="1"/>
          </p:cNvGraphicFramePr>
          <p:nvPr>
            <p:extLst>
              <p:ext uri="{D42A27DB-BD31-4B8C-83A1-F6EECF244321}">
                <p14:modId xmlns:p14="http://schemas.microsoft.com/office/powerpoint/2010/main" val="3836712980"/>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solidFill>
                            <a:schemeClr val="accent6"/>
                          </a:solidFill>
                        </a:rPr>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00B56118-12C4-0EB6-EAA5-E8EDF634B2BE}"/>
              </a:ext>
            </a:extLst>
          </p:cNvPr>
          <p:cNvSpPr/>
          <p:nvPr/>
        </p:nvSpPr>
        <p:spPr>
          <a:xfrm>
            <a:off x="3196044" y="151906"/>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dirty="0">
                <a:solidFill>
                  <a:prstClr val="white"/>
                </a:solidFill>
                <a:latin typeface="Aptos" panose="02110004020202020204"/>
              </a:rPr>
              <a:t>ARVIOINTI</a:t>
            </a:r>
            <a:endPar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Suorakulmio: Pyöristetyt kulmat 4">
            <a:extLst>
              <a:ext uri="{FF2B5EF4-FFF2-40B4-BE49-F238E27FC236}">
                <a16:creationId xmlns:a16="http://schemas.microsoft.com/office/drawing/2014/main" id="{9EE3726A-7631-9036-73E9-49F31551D282}"/>
              </a:ext>
            </a:extLst>
          </p:cNvPr>
          <p:cNvSpPr/>
          <p:nvPr/>
        </p:nvSpPr>
        <p:spPr>
          <a:xfrm>
            <a:off x="210571" y="953193"/>
            <a:ext cx="11770857" cy="4951614"/>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p:txBody>
      </p:sp>
      <p:sp>
        <p:nvSpPr>
          <p:cNvPr id="6" name="Tekstiruutu 5">
            <a:extLst>
              <a:ext uri="{FF2B5EF4-FFF2-40B4-BE49-F238E27FC236}">
                <a16:creationId xmlns:a16="http://schemas.microsoft.com/office/drawing/2014/main" id="{175D85CE-678F-21BC-0B41-1CF6762EB09D}"/>
              </a:ext>
            </a:extLst>
          </p:cNvPr>
          <p:cNvSpPr txBox="1"/>
          <p:nvPr/>
        </p:nvSpPr>
        <p:spPr>
          <a:xfrm>
            <a:off x="1159329" y="1249136"/>
            <a:ext cx="10597242" cy="738664"/>
          </a:xfrm>
          <a:prstGeom prst="rect">
            <a:avLst/>
          </a:prstGeom>
          <a:noFill/>
        </p:spPr>
        <p:txBody>
          <a:bodyPr wrap="square" rtlCol="0">
            <a:spAutoFit/>
          </a:bodyPr>
          <a:lstStyle/>
          <a:p>
            <a:r>
              <a:rPr lang="fi-FI" sz="1400" dirty="0"/>
              <a:t>Hyvinvoinnin ja terveyden edistämistä arvioidaan sekä vuosittain että valtuustokausittain. Lisäksi hyte-työtä arvioidaan kuntastrategiassa asetettujen tavoitteiden näkökulmasta tilinpäätöksen yhteydessä. Kaikki arvioinnit noudattavat samaa polkua: hyvinvointityöryhmä            hyvinvointi- ja sivistyslautakunta            kunnanhallitus               valtuusto.</a:t>
            </a:r>
          </a:p>
        </p:txBody>
      </p:sp>
      <p:sp>
        <p:nvSpPr>
          <p:cNvPr id="7" name="Suorakulmio: Pyöristetyt kulmat 6">
            <a:extLst>
              <a:ext uri="{FF2B5EF4-FFF2-40B4-BE49-F238E27FC236}">
                <a16:creationId xmlns:a16="http://schemas.microsoft.com/office/drawing/2014/main" id="{F1CFE508-D68A-D41F-14C3-67318392088F}"/>
              </a:ext>
            </a:extLst>
          </p:cNvPr>
          <p:cNvSpPr/>
          <p:nvPr/>
        </p:nvSpPr>
        <p:spPr>
          <a:xfrm>
            <a:off x="563335" y="2220607"/>
            <a:ext cx="3420835" cy="3510722"/>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HYVINVOINTIKERTOMUKSEN VUOSIRAPORTTI</a:t>
            </a:r>
          </a:p>
          <a:p>
            <a:pPr marL="285750" indent="-285750" algn="ctr">
              <a:buFont typeface="Arial" panose="020B0604020202020204" pitchFamily="34" charset="0"/>
              <a:buChar char="•"/>
            </a:pPr>
            <a:r>
              <a:rPr lang="fi-FI" sz="1400" dirty="0">
                <a:solidFill>
                  <a:schemeClr val="tx1"/>
                </a:solidFill>
              </a:rPr>
              <a:t>laaditaan vuosittain </a:t>
            </a:r>
          </a:p>
          <a:p>
            <a:pPr marL="285750" indent="-285750" algn="ctr">
              <a:buFont typeface="Arial" panose="020B0604020202020204" pitchFamily="34" charset="0"/>
              <a:buChar char="•"/>
            </a:pPr>
            <a:r>
              <a:rPr lang="fi-FI" sz="1400" dirty="0">
                <a:solidFill>
                  <a:schemeClr val="tx1"/>
                </a:solidFill>
              </a:rPr>
              <a:t>valtuustolle viimeistään kevätkauden viimeisessä kokouksessa</a:t>
            </a:r>
          </a:p>
          <a:p>
            <a:pPr marL="285750" indent="-285750" algn="ctr">
              <a:buFont typeface="Arial" panose="020B0604020202020204" pitchFamily="34" charset="0"/>
              <a:buChar char="•"/>
            </a:pPr>
            <a:r>
              <a:rPr lang="fi-FI" sz="1400" dirty="0">
                <a:solidFill>
                  <a:schemeClr val="tx1"/>
                </a:solidFill>
              </a:rPr>
              <a:t>hyödynnetään saatavilla olevia indikaattoritietoja edelliseltä vuodelta</a:t>
            </a:r>
          </a:p>
          <a:p>
            <a:pPr marL="285750" indent="-285750" algn="ctr">
              <a:buFont typeface="Arial" panose="020B0604020202020204" pitchFamily="34" charset="0"/>
              <a:buChar char="•"/>
            </a:pPr>
            <a:r>
              <a:rPr lang="fi-FI" sz="1400" dirty="0">
                <a:solidFill>
                  <a:schemeClr val="tx1"/>
                </a:solidFill>
              </a:rPr>
              <a:t>Hyte-kerroin</a:t>
            </a:r>
          </a:p>
          <a:p>
            <a:pPr marL="285750" indent="-285750" algn="ctr">
              <a:buFont typeface="Arial" panose="020B0604020202020204" pitchFamily="34" charset="0"/>
              <a:buChar char="•"/>
            </a:pPr>
            <a:r>
              <a:rPr lang="fi-FI" sz="1400" dirty="0">
                <a:solidFill>
                  <a:schemeClr val="tx1"/>
                </a:solidFill>
              </a:rPr>
              <a:t>Hyvinvointi-indikaattori</a:t>
            </a:r>
          </a:p>
          <a:p>
            <a:pPr marL="285750" indent="-285750" algn="ctr">
              <a:buFont typeface="Arial" panose="020B0604020202020204" pitchFamily="34" charset="0"/>
              <a:buChar char="•"/>
            </a:pPr>
            <a:r>
              <a:rPr lang="fi-FI" sz="1400" dirty="0">
                <a:solidFill>
                  <a:schemeClr val="tx1"/>
                </a:solidFill>
              </a:rPr>
              <a:t>Tea-viisarin tiedonkeruut</a:t>
            </a:r>
          </a:p>
          <a:p>
            <a:pPr marL="285750" indent="-285750" algn="ctr">
              <a:buFont typeface="Arial" panose="020B0604020202020204" pitchFamily="34" charset="0"/>
              <a:buChar char="•"/>
            </a:pPr>
            <a:endParaRPr lang="fi-FI" sz="1400" dirty="0"/>
          </a:p>
        </p:txBody>
      </p:sp>
      <p:sp>
        <p:nvSpPr>
          <p:cNvPr id="8" name="Suorakulmio: Pyöristetyt kulmat 7">
            <a:extLst>
              <a:ext uri="{FF2B5EF4-FFF2-40B4-BE49-F238E27FC236}">
                <a16:creationId xmlns:a16="http://schemas.microsoft.com/office/drawing/2014/main" id="{F880AAB7-EAA9-F463-C4B0-BD0FB4FC4ADC}"/>
              </a:ext>
            </a:extLst>
          </p:cNvPr>
          <p:cNvSpPr/>
          <p:nvPr/>
        </p:nvSpPr>
        <p:spPr>
          <a:xfrm>
            <a:off x="4344760" y="2220607"/>
            <a:ext cx="3420835" cy="351072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tx1"/>
              </a:solidFill>
            </a:endParaRPr>
          </a:p>
          <a:p>
            <a:pPr algn="ctr"/>
            <a:r>
              <a:rPr lang="fi-FI" dirty="0">
                <a:solidFill>
                  <a:schemeClr val="tx1"/>
                </a:solidFill>
              </a:rPr>
              <a:t>LAAJA HYVINVOINTIKERTOMUS</a:t>
            </a:r>
          </a:p>
          <a:p>
            <a:pPr marL="285750" indent="-285750" algn="ctr">
              <a:buFont typeface="Arial" panose="020B0604020202020204" pitchFamily="34" charset="0"/>
              <a:buChar char="•"/>
            </a:pPr>
            <a:r>
              <a:rPr lang="fi-FI" sz="1400" dirty="0">
                <a:solidFill>
                  <a:schemeClr val="tx1"/>
                </a:solidFill>
              </a:rPr>
              <a:t>laaditaan valtuustokauden lopussa</a:t>
            </a:r>
          </a:p>
          <a:p>
            <a:pPr marL="285750" indent="-285750" algn="ctr">
              <a:buFont typeface="Arial" panose="020B0604020202020204" pitchFamily="34" charset="0"/>
              <a:buChar char="•"/>
            </a:pPr>
            <a:r>
              <a:rPr lang="fi-FI" sz="1400" dirty="0">
                <a:solidFill>
                  <a:schemeClr val="tx1"/>
                </a:solidFill>
              </a:rPr>
              <a:t>valtuustolle viimeistään kevätkauden viimeisessä kokouksessa</a:t>
            </a:r>
          </a:p>
          <a:p>
            <a:pPr marL="285750" indent="-285750" algn="ctr">
              <a:buFont typeface="Arial" panose="020B0604020202020204" pitchFamily="34" charset="0"/>
              <a:buChar char="•"/>
            </a:pPr>
            <a:r>
              <a:rPr lang="fi-FI" sz="1400" dirty="0">
                <a:solidFill>
                  <a:schemeClr val="tx1"/>
                </a:solidFill>
              </a:rPr>
              <a:t>hyödynnetään saatavilla olevia indikaattoritietoja koko valtuustokaudelta</a:t>
            </a:r>
          </a:p>
          <a:p>
            <a:pPr marL="285750" indent="-285750" algn="ctr">
              <a:buFont typeface="Arial" panose="020B0604020202020204" pitchFamily="34" charset="0"/>
              <a:buChar char="•"/>
            </a:pPr>
            <a:r>
              <a:rPr lang="fi-FI" sz="1400" dirty="0">
                <a:solidFill>
                  <a:schemeClr val="tx1"/>
                </a:solidFill>
              </a:rPr>
              <a:t>Hyte-kerroin</a:t>
            </a:r>
          </a:p>
          <a:p>
            <a:pPr marL="285750" indent="-285750" algn="ctr">
              <a:buFont typeface="Arial" panose="020B0604020202020204" pitchFamily="34" charset="0"/>
              <a:buChar char="•"/>
            </a:pPr>
            <a:r>
              <a:rPr lang="fi-FI" sz="1400" dirty="0">
                <a:solidFill>
                  <a:schemeClr val="tx1"/>
                </a:solidFill>
              </a:rPr>
              <a:t>Hyvinvointi-indikaattori</a:t>
            </a:r>
          </a:p>
          <a:p>
            <a:pPr marL="285750" indent="-285750" algn="ctr">
              <a:buFont typeface="Arial" panose="020B0604020202020204" pitchFamily="34" charset="0"/>
              <a:buChar char="•"/>
            </a:pPr>
            <a:r>
              <a:rPr lang="fi-FI" sz="1400" dirty="0">
                <a:solidFill>
                  <a:schemeClr val="tx1"/>
                </a:solidFill>
              </a:rPr>
              <a:t>Tea-viisarin tiedonkeruut</a:t>
            </a:r>
          </a:p>
          <a:p>
            <a:pPr marL="285750" indent="-285750" algn="ctr">
              <a:buFont typeface="Arial" panose="020B0604020202020204" pitchFamily="34" charset="0"/>
              <a:buChar char="•"/>
            </a:pPr>
            <a:r>
              <a:rPr lang="fi-FI" sz="1400" dirty="0">
                <a:solidFill>
                  <a:schemeClr val="tx1"/>
                </a:solidFill>
              </a:rPr>
              <a:t>Vähimmäistietosisältö</a:t>
            </a:r>
          </a:p>
          <a:p>
            <a:pPr marL="285750" indent="-285750" algn="ctr">
              <a:buFont typeface="Arial" panose="020B0604020202020204" pitchFamily="34" charset="0"/>
              <a:buChar char="•"/>
            </a:pPr>
            <a:endParaRPr lang="fi-FI" sz="1400" dirty="0"/>
          </a:p>
          <a:p>
            <a:pPr marL="285750" indent="-285750" algn="ctr">
              <a:buFont typeface="Arial" panose="020B0604020202020204" pitchFamily="34" charset="0"/>
              <a:buChar char="•"/>
            </a:pPr>
            <a:endParaRPr lang="fi-FI" sz="1400" dirty="0"/>
          </a:p>
        </p:txBody>
      </p:sp>
      <p:sp>
        <p:nvSpPr>
          <p:cNvPr id="9" name="Suorakulmio: Pyöristetyt kulmat 8">
            <a:extLst>
              <a:ext uri="{FF2B5EF4-FFF2-40B4-BE49-F238E27FC236}">
                <a16:creationId xmlns:a16="http://schemas.microsoft.com/office/drawing/2014/main" id="{CD027871-696D-B151-6711-879284E03782}"/>
              </a:ext>
            </a:extLst>
          </p:cNvPr>
          <p:cNvSpPr/>
          <p:nvPr/>
        </p:nvSpPr>
        <p:spPr>
          <a:xfrm>
            <a:off x="8126185" y="2172466"/>
            <a:ext cx="3420835" cy="3558863"/>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TALOUSARVION TOIMINNALLISET TAVOITTEET</a:t>
            </a:r>
          </a:p>
          <a:p>
            <a:pPr marL="285750" indent="-285750" algn="ctr">
              <a:buFont typeface="Arial" panose="020B0604020202020204" pitchFamily="34" charset="0"/>
              <a:buChar char="•"/>
            </a:pPr>
            <a:r>
              <a:rPr lang="fi-FI" sz="1400" dirty="0">
                <a:solidFill>
                  <a:schemeClr val="tx1"/>
                </a:solidFill>
              </a:rPr>
              <a:t>arvioidaan vuosittain </a:t>
            </a:r>
          </a:p>
          <a:p>
            <a:pPr marL="285750" indent="-285750" algn="ctr">
              <a:buFont typeface="Arial" panose="020B0604020202020204" pitchFamily="34" charset="0"/>
              <a:buChar char="•"/>
            </a:pPr>
            <a:r>
              <a:rPr lang="fi-FI" sz="1400" dirty="0">
                <a:solidFill>
                  <a:schemeClr val="tx1"/>
                </a:solidFill>
              </a:rPr>
              <a:t>valtuustolle tilinpäätöksen yhteydessä</a:t>
            </a:r>
          </a:p>
          <a:p>
            <a:pPr marL="285750" indent="-285750" algn="ctr">
              <a:buFont typeface="Arial" panose="020B0604020202020204" pitchFamily="34" charset="0"/>
              <a:buChar char="•"/>
            </a:pPr>
            <a:r>
              <a:rPr lang="fi-FI" sz="1400" dirty="0">
                <a:solidFill>
                  <a:schemeClr val="tx1"/>
                </a:solidFill>
              </a:rPr>
              <a:t>Arvioidaan talousarvion yhteydessä asetettuja hyvinvoinnin ja terveyden edistämistyön tavoitteita ja painotuksia</a:t>
            </a:r>
          </a:p>
          <a:p>
            <a:pPr marL="285750" indent="-285750" algn="ctr">
              <a:buFont typeface="Arial" panose="020B0604020202020204" pitchFamily="34" charset="0"/>
              <a:buChar char="•"/>
            </a:pPr>
            <a:endParaRPr lang="fi-FI" sz="1400" dirty="0"/>
          </a:p>
          <a:p>
            <a:pPr marL="285750" indent="-285750" algn="ctr">
              <a:buFont typeface="Arial" panose="020B0604020202020204" pitchFamily="34" charset="0"/>
              <a:buChar char="•"/>
            </a:pPr>
            <a:endParaRPr lang="fi-FI" sz="1400" dirty="0"/>
          </a:p>
        </p:txBody>
      </p:sp>
      <p:sp>
        <p:nvSpPr>
          <p:cNvPr id="10" name="Nuoli: Oikea 9">
            <a:extLst>
              <a:ext uri="{FF2B5EF4-FFF2-40B4-BE49-F238E27FC236}">
                <a16:creationId xmlns:a16="http://schemas.microsoft.com/office/drawing/2014/main" id="{A800A742-985D-4CC3-6724-1E243E213959}"/>
              </a:ext>
            </a:extLst>
          </p:cNvPr>
          <p:cNvSpPr/>
          <p:nvPr/>
        </p:nvSpPr>
        <p:spPr>
          <a:xfrm>
            <a:off x="2844980" y="1771649"/>
            <a:ext cx="351064" cy="15520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1" name="Nuoli: Oikea 10">
            <a:extLst>
              <a:ext uri="{FF2B5EF4-FFF2-40B4-BE49-F238E27FC236}">
                <a16:creationId xmlns:a16="http://schemas.microsoft.com/office/drawing/2014/main" id="{0AFDD48F-28A0-CC5C-4DB4-B2F567E25C5B}"/>
              </a:ext>
            </a:extLst>
          </p:cNvPr>
          <p:cNvSpPr/>
          <p:nvPr/>
        </p:nvSpPr>
        <p:spPr>
          <a:xfrm>
            <a:off x="7433306" y="1771648"/>
            <a:ext cx="351064" cy="15520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2" name="Nuoli: Oikea 11">
            <a:extLst>
              <a:ext uri="{FF2B5EF4-FFF2-40B4-BE49-F238E27FC236}">
                <a16:creationId xmlns:a16="http://schemas.microsoft.com/office/drawing/2014/main" id="{20C4103E-1E99-00AB-D19C-BCCBECA06D95}"/>
              </a:ext>
            </a:extLst>
          </p:cNvPr>
          <p:cNvSpPr/>
          <p:nvPr/>
        </p:nvSpPr>
        <p:spPr>
          <a:xfrm>
            <a:off x="5744934" y="1771648"/>
            <a:ext cx="351064" cy="15520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Tree>
    <p:extLst>
      <p:ext uri="{BB962C8B-B14F-4D97-AF65-F5344CB8AC3E}">
        <p14:creationId xmlns:p14="http://schemas.microsoft.com/office/powerpoint/2010/main" val="2013446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4F6EE-4D67-E393-CF7A-8823F1EDDB9B}"/>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6B232842-2740-DE37-4F6B-4105CE21A03C}"/>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19662FBB-4FFD-C2C9-04EF-24299A9461DC}"/>
              </a:ext>
            </a:extLst>
          </p:cNvPr>
          <p:cNvGraphicFramePr>
            <a:graphicFrameLocks noGrp="1"/>
          </p:cNvGraphicFramePr>
          <p:nvPr>
            <p:extLst>
              <p:ext uri="{D42A27DB-BD31-4B8C-83A1-F6EECF244321}">
                <p14:modId xmlns:p14="http://schemas.microsoft.com/office/powerpoint/2010/main" val="713085158"/>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accent6"/>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708C7D7A-2065-AE88-A25F-71A5114E5A02}"/>
              </a:ext>
            </a:extLst>
          </p:cNvPr>
          <p:cNvSpPr/>
          <p:nvPr/>
        </p:nvSpPr>
        <p:spPr>
          <a:xfrm>
            <a:off x="3196044" y="151906"/>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JOHDANTO</a:t>
            </a:r>
          </a:p>
        </p:txBody>
      </p:sp>
      <p:sp>
        <p:nvSpPr>
          <p:cNvPr id="5" name="Suorakulmio: Pyöristetyt kulmat 4">
            <a:extLst>
              <a:ext uri="{FF2B5EF4-FFF2-40B4-BE49-F238E27FC236}">
                <a16:creationId xmlns:a16="http://schemas.microsoft.com/office/drawing/2014/main" id="{6031DDA2-1AF7-0A5C-8046-208B049A16E2}"/>
              </a:ext>
            </a:extLst>
          </p:cNvPr>
          <p:cNvSpPr/>
          <p:nvPr/>
        </p:nvSpPr>
        <p:spPr>
          <a:xfrm>
            <a:off x="210571" y="968419"/>
            <a:ext cx="11770857" cy="4951614"/>
          </a:xfrm>
          <a:prstGeom prst="round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p:txBody>
      </p:sp>
      <p:sp>
        <p:nvSpPr>
          <p:cNvPr id="6" name="Tekstiruutu 5">
            <a:extLst>
              <a:ext uri="{FF2B5EF4-FFF2-40B4-BE49-F238E27FC236}">
                <a16:creationId xmlns:a16="http://schemas.microsoft.com/office/drawing/2014/main" id="{30298C31-E106-B777-827D-31D1775A8114}"/>
              </a:ext>
            </a:extLst>
          </p:cNvPr>
          <p:cNvSpPr txBox="1"/>
          <p:nvPr/>
        </p:nvSpPr>
        <p:spPr>
          <a:xfrm>
            <a:off x="1159328" y="1249136"/>
            <a:ext cx="10396945" cy="3970318"/>
          </a:xfrm>
          <a:prstGeom prst="rect">
            <a:avLst/>
          </a:prstGeom>
          <a:noFill/>
        </p:spPr>
        <p:txBody>
          <a:bodyPr wrap="square" rtlCol="0">
            <a:spAutoFit/>
          </a:bodyPr>
          <a:lstStyle/>
          <a:p>
            <a:r>
              <a:rPr lang="fi-FI" dirty="0"/>
              <a:t>Hyvinvointisuunnitelma on kunnan keskeisimpiä asiakirjoja</a:t>
            </a:r>
          </a:p>
          <a:p>
            <a:endParaRPr lang="fi-FI" dirty="0"/>
          </a:p>
          <a:p>
            <a:r>
              <a:rPr lang="fi-FI" dirty="0"/>
              <a:t>Laki määrittää kunnan tehtäviä monin eri tavoin.  Hyvinvoinnin ja terveyden edistämisestä, vastuista ja toimenpiteistä säädetään useissa laeissa: Kuntalaki (2015/410) määrittelee kuntalaisten hyvinvoinnista ja terveydestä huolehtimisen keskeiseksi kunnan perustehtäväksi. Laki sosiaali- ja terveydenhuollon järjestämisestä (612/2021) velvoittaa kunnalla (6§) ja hyvinvointialueella (7§) olevan ensisijainen vastuu hyvinvoinnin ja terveyden edistämisestä siltä osin kuin tämä tehtävä kytkeytyy organisaation muihin lakisääteisiin tehtäviin. Terveydenhuoltolain (1326/2010) luvussa 2 määritellään laajasti kunnan tehtäviä kuntalaisten terveyden edistämiseksi. Sosiaalihuoltolaissa (1301/2014) on rakenteellisen sosiaalityön käsitteen lisäksi useita vastaavia mainintoja kunnan tehtävistä.</a:t>
            </a:r>
          </a:p>
          <a:p>
            <a:endParaRPr lang="fi-FI" dirty="0"/>
          </a:p>
          <a:p>
            <a:r>
              <a:rPr lang="fi-FI" dirty="0"/>
              <a:t>Näiden lisäksi terveyden ja hyvinvoinnin edistämistä ohjataan useissa muita hallinnonaloja koskevissa laeissa, kuten maankäyttö- ja rakennuslaissa, perusopetuslaissa, kuntien kulttuuritoimintalaissa ja elintarvikelaissa. </a:t>
            </a:r>
          </a:p>
        </p:txBody>
      </p:sp>
      <p:sp>
        <p:nvSpPr>
          <p:cNvPr id="7" name="Nuoli: Oikea 6">
            <a:extLst>
              <a:ext uri="{FF2B5EF4-FFF2-40B4-BE49-F238E27FC236}">
                <a16:creationId xmlns:a16="http://schemas.microsoft.com/office/drawing/2014/main" id="{7F9F6A97-8A22-CEA1-1B3D-892300767BA6}"/>
              </a:ext>
            </a:extLst>
          </p:cNvPr>
          <p:cNvSpPr/>
          <p:nvPr/>
        </p:nvSpPr>
        <p:spPr>
          <a:xfrm>
            <a:off x="10450286" y="5390606"/>
            <a:ext cx="905691" cy="21825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Tree>
    <p:extLst>
      <p:ext uri="{BB962C8B-B14F-4D97-AF65-F5344CB8AC3E}">
        <p14:creationId xmlns:p14="http://schemas.microsoft.com/office/powerpoint/2010/main" val="1143733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D4129-AF68-DECC-E914-23F5BF36F777}"/>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F4F5B6D5-2646-10A3-BE06-2C745AD14D33}"/>
              </a:ext>
            </a:extLst>
          </p:cNvPr>
          <p:cNvPicPr>
            <a:picLocks noChangeAspect="1"/>
          </p:cNvPicPr>
          <p:nvPr/>
        </p:nvPicPr>
        <p:blipFill>
          <a:blip r:embed="rId3"/>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3D73F104-6CD3-FD5A-AA93-702D2719AEAE}"/>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solidFill>
                            <a:schemeClr val="accent6"/>
                          </a:solidFill>
                        </a:rPr>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69E7B669-60E8-9038-C5ED-DD26E1AB6EC8}"/>
              </a:ext>
            </a:extLst>
          </p:cNvPr>
          <p:cNvSpPr/>
          <p:nvPr/>
        </p:nvSpPr>
        <p:spPr>
          <a:xfrm>
            <a:off x="3196044" y="151906"/>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dirty="0">
                <a:solidFill>
                  <a:prstClr val="white"/>
                </a:solidFill>
                <a:latin typeface="Aptos" panose="02110004020202020204"/>
              </a:rPr>
              <a:t>ARVIOINTI/mittarit</a:t>
            </a:r>
            <a:endPar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Suorakulmio: Pyöristetyt kulmat 4">
            <a:extLst>
              <a:ext uri="{FF2B5EF4-FFF2-40B4-BE49-F238E27FC236}">
                <a16:creationId xmlns:a16="http://schemas.microsoft.com/office/drawing/2014/main" id="{582CA47C-696E-EF83-DFC5-42E134B5820D}"/>
              </a:ext>
            </a:extLst>
          </p:cNvPr>
          <p:cNvSpPr/>
          <p:nvPr/>
        </p:nvSpPr>
        <p:spPr>
          <a:xfrm>
            <a:off x="678551" y="738973"/>
            <a:ext cx="2383972" cy="5279868"/>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HYTE-KERROIN</a:t>
            </a:r>
          </a:p>
          <a:p>
            <a:pPr algn="ctr"/>
            <a:endParaRPr lang="fi-FI" dirty="0">
              <a:solidFill>
                <a:schemeClr val="tx1"/>
              </a:solidFill>
            </a:endParaRPr>
          </a:p>
          <a:p>
            <a:r>
              <a:rPr lang="fi-FI" sz="1400" dirty="0">
                <a:solidFill>
                  <a:schemeClr val="tx1"/>
                </a:solidFill>
              </a:rPr>
              <a:t>Hyvinvoinnin ja terveyden edistämisen valtionosuuden lisäosa eli HYTE-kerroin on kannustin, joka tarkoittaa, että kuntien rahoituksen valtionosuuden suuruus määräytyy osaksi niiden tekemän hyvinvoinnin ja terveyden edistämistyön mukaan. Tällä halutaan varmistaa kuntien aktiivinen toiminta asukkaiden hyvinvoinnin ja terveyden edistämiseksi myös sote-uudistuksen jälkeen. </a:t>
            </a:r>
          </a:p>
          <a:p>
            <a:pPr marL="285750" indent="-285750" algn="ctr">
              <a:buFont typeface="Arial" panose="020B0604020202020204" pitchFamily="34" charset="0"/>
              <a:buChar char="•"/>
            </a:pPr>
            <a:endParaRPr lang="fi-FI" sz="1400" dirty="0"/>
          </a:p>
        </p:txBody>
      </p:sp>
      <p:sp>
        <p:nvSpPr>
          <p:cNvPr id="6" name="Suorakulmio: Pyöristetyt kulmat 5">
            <a:extLst>
              <a:ext uri="{FF2B5EF4-FFF2-40B4-BE49-F238E27FC236}">
                <a16:creationId xmlns:a16="http://schemas.microsoft.com/office/drawing/2014/main" id="{EC8DC2A8-04D0-404B-03CC-AEC408913461}"/>
              </a:ext>
            </a:extLst>
          </p:cNvPr>
          <p:cNvSpPr/>
          <p:nvPr/>
        </p:nvSpPr>
        <p:spPr>
          <a:xfrm>
            <a:off x="3340966" y="809033"/>
            <a:ext cx="2383972" cy="5279868"/>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Aptos" panose="02110004020202020204"/>
                <a:ea typeface="+mn-ea"/>
                <a:cs typeface="+mn-cs"/>
              </a:rPr>
              <a:t>HYVINVOINTI-INDIKAATTORI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Aptos" panose="02110004020202020204"/>
                <a:ea typeface="+mn-ea"/>
                <a:cs typeface="+mn-cs"/>
              </a:rPr>
              <a:t>Hyvinvointi-indikaattori on koonti-indikaattori laaja-alaisen hyvinvoinnin mittaamiseksi. Se kuvaa</a:t>
            </a:r>
            <a:r>
              <a:rPr kumimoji="0" lang="fi-FI" sz="1400" b="0" u="none" strike="noStrike" kern="1200" cap="none" spc="0" normalizeH="0" baseline="0" noProof="0" dirty="0">
                <a:ln>
                  <a:noFill/>
                </a:ln>
                <a:solidFill>
                  <a:prstClr val="black"/>
                </a:solidFill>
                <a:effectLst/>
                <a:uLnTx/>
                <a:uFillTx/>
                <a:latin typeface="Aptos" panose="02110004020202020204"/>
                <a:ea typeface="+mn-ea"/>
                <a:cs typeface="+mn-cs"/>
              </a:rPr>
              <a:t> tuoreinta käytettävissä olevaa tietoa </a:t>
            </a:r>
            <a:r>
              <a:rPr kumimoji="0" lang="fi-FI" sz="1400" b="0" i="0" u="none" strike="noStrike" kern="1200" cap="none" spc="0" normalizeH="0" baseline="0" noProof="0" dirty="0">
                <a:ln>
                  <a:noFill/>
                </a:ln>
                <a:solidFill>
                  <a:prstClr val="black"/>
                </a:solidFill>
                <a:effectLst/>
                <a:uLnTx/>
                <a:uFillTx/>
                <a:latin typeface="Aptos" panose="02110004020202020204"/>
                <a:ea typeface="+mn-ea"/>
                <a:cs typeface="+mn-cs"/>
              </a:rPr>
              <a:t>hyödyntäen  läpileikkaus-</a:t>
            </a:r>
            <a:fld id="{E91898A2-7F63-4DE5-95C0-8293A78BC92A}" type="slidenum">
              <a:rPr kumimoji="0" lang="fi-FI" sz="1400" b="0" i="0" u="none" strike="noStrike" kern="1200" cap="none" spc="0" normalizeH="0" baseline="0" noProof="0" smtClean="0">
                <a:ln>
                  <a:noFill/>
                </a:ln>
                <a:solidFill>
                  <a:prstClr val="black"/>
                </a:solidFill>
                <a:effectLst/>
                <a:uLnTx/>
                <a:uFillTx/>
                <a:latin typeface="Aptos" panose="02110004020202020204"/>
                <a:ea typeface="+mn-ea"/>
                <a:cs typeface="+mn-cs"/>
              </a:rPr>
              <a:t>20</a:t>
            </a:fld>
            <a:r>
              <a:rPr kumimoji="0" lang="fi-FI" sz="1400" b="0" i="0" u="none" strike="noStrike" kern="1200" cap="none" spc="0" normalizeH="0" baseline="0" noProof="0" dirty="0">
                <a:ln>
                  <a:noFill/>
                </a:ln>
                <a:solidFill>
                  <a:prstClr val="black"/>
                </a:solidFill>
                <a:effectLst/>
                <a:uLnTx/>
                <a:uFillTx/>
                <a:latin typeface="Aptos" panose="02110004020202020204"/>
                <a:ea typeface="+mn-ea"/>
                <a:cs typeface="+mn-cs"/>
              </a:rPr>
              <a:t> kuntalaisten hyvinvoinnin tilasta. Hyvinvoinnin tilaa on mahdollista seurata erityyppisten kuntaryhmien ja aluejaotteluiden osalta ja verrata kehitystä aiempiin vuosiin.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indent="-285750" algn="ctr">
              <a:buFont typeface="Arial" panose="020B0604020202020204" pitchFamily="34" charset="0"/>
              <a:buChar char="•"/>
            </a:pPr>
            <a:endParaRPr lang="fi-FI" sz="1400" dirty="0"/>
          </a:p>
        </p:txBody>
      </p:sp>
      <p:sp>
        <p:nvSpPr>
          <p:cNvPr id="8" name="Suorakulmio: Pyöristetyt kulmat 7">
            <a:extLst>
              <a:ext uri="{FF2B5EF4-FFF2-40B4-BE49-F238E27FC236}">
                <a16:creationId xmlns:a16="http://schemas.microsoft.com/office/drawing/2014/main" id="{77FEF19A-5B24-9694-45C2-A0A0F5E657FE}"/>
              </a:ext>
            </a:extLst>
          </p:cNvPr>
          <p:cNvSpPr/>
          <p:nvPr/>
        </p:nvSpPr>
        <p:spPr>
          <a:xfrm>
            <a:off x="6029205" y="758817"/>
            <a:ext cx="2383972" cy="5279868"/>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TEA-VIISARI</a:t>
            </a:r>
          </a:p>
          <a:p>
            <a:pPr algn="ctr"/>
            <a:endParaRPr lang="fi-FI" dirty="0">
              <a:solidFill>
                <a:schemeClr val="tx1"/>
              </a:solidFill>
            </a:endParaRPr>
          </a:p>
          <a:p>
            <a:r>
              <a:rPr lang="fi-FI" sz="1400" dirty="0">
                <a:solidFill>
                  <a:schemeClr val="tx1"/>
                </a:solidFill>
              </a:rPr>
              <a:t>TEA-viisari on työväline kunnille, hyvinvointialueille ja kouluille. Tiedot kuvaavat terveydenedistämisaktii-visuutta eli kunnan ja hyvinvointialueen toimintaa asukkaidensa terveyden ja hyvinvoinnin edistämiseksi. TEA-viisarin tiedonkeruut:</a:t>
            </a:r>
          </a:p>
          <a:p>
            <a:pPr marL="285750" indent="-285750">
              <a:buFont typeface="Arial" panose="020B0604020202020204" pitchFamily="34" charset="0"/>
              <a:buChar char="•"/>
            </a:pPr>
            <a:r>
              <a:rPr lang="fi-FI" sz="1400" dirty="0">
                <a:solidFill>
                  <a:schemeClr val="tx1"/>
                </a:solidFill>
              </a:rPr>
              <a:t>Kuntajohto</a:t>
            </a:r>
          </a:p>
          <a:p>
            <a:pPr marL="285750" indent="-285750">
              <a:buFont typeface="Arial" panose="020B0604020202020204" pitchFamily="34" charset="0"/>
              <a:buChar char="•"/>
            </a:pPr>
            <a:r>
              <a:rPr lang="fi-FI" sz="1400" dirty="0">
                <a:solidFill>
                  <a:schemeClr val="tx1"/>
                </a:solidFill>
              </a:rPr>
              <a:t>Kulttuuri</a:t>
            </a:r>
          </a:p>
          <a:p>
            <a:pPr marL="285750" indent="-285750">
              <a:buFont typeface="Arial" panose="020B0604020202020204" pitchFamily="34" charset="0"/>
              <a:buChar char="•"/>
            </a:pPr>
            <a:r>
              <a:rPr lang="fi-FI" sz="1400" dirty="0">
                <a:solidFill>
                  <a:schemeClr val="tx1"/>
                </a:solidFill>
              </a:rPr>
              <a:t>Peruskoulut</a:t>
            </a:r>
          </a:p>
          <a:p>
            <a:pPr marL="285750" indent="-285750">
              <a:buFont typeface="Arial" panose="020B0604020202020204" pitchFamily="34" charset="0"/>
              <a:buChar char="•"/>
            </a:pPr>
            <a:r>
              <a:rPr lang="fi-FI" sz="1400" dirty="0">
                <a:solidFill>
                  <a:schemeClr val="tx1"/>
                </a:solidFill>
              </a:rPr>
              <a:t>Liikunta </a:t>
            </a:r>
          </a:p>
          <a:p>
            <a:pPr marL="285750" indent="-285750">
              <a:buFont typeface="Arial" panose="020B0604020202020204" pitchFamily="34" charset="0"/>
              <a:buChar char="•"/>
            </a:pPr>
            <a:r>
              <a:rPr lang="fi-FI" sz="1400" dirty="0">
                <a:solidFill>
                  <a:schemeClr val="tx1"/>
                </a:solidFill>
              </a:rPr>
              <a:t>Lukiot ja ammatilliset perustutkintokoulutukset</a:t>
            </a:r>
          </a:p>
          <a:p>
            <a:pPr marL="285750" indent="-285750" algn="ctr">
              <a:buFont typeface="Arial" panose="020B0604020202020204" pitchFamily="34" charset="0"/>
              <a:buChar char="•"/>
            </a:pPr>
            <a:endParaRPr lang="fi-FI" sz="1400" dirty="0"/>
          </a:p>
        </p:txBody>
      </p:sp>
      <p:sp>
        <p:nvSpPr>
          <p:cNvPr id="9" name="Suorakulmio: Pyöristetyt kulmat 8">
            <a:extLst>
              <a:ext uri="{FF2B5EF4-FFF2-40B4-BE49-F238E27FC236}">
                <a16:creationId xmlns:a16="http://schemas.microsoft.com/office/drawing/2014/main" id="{EA6587A3-A31B-5D6D-49F5-494860DB48E8}"/>
              </a:ext>
            </a:extLst>
          </p:cNvPr>
          <p:cNvSpPr/>
          <p:nvPr/>
        </p:nvSpPr>
        <p:spPr>
          <a:xfrm>
            <a:off x="8717444" y="699202"/>
            <a:ext cx="2383972" cy="5279868"/>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dirty="0">
                <a:ln>
                  <a:noFill/>
                </a:ln>
                <a:solidFill>
                  <a:prstClr val="black"/>
                </a:solidFill>
                <a:effectLst/>
                <a:uLnTx/>
                <a:uFillTx/>
                <a:latin typeface="Aptos" panose="02110004020202020204"/>
                <a:ea typeface="+mn-ea"/>
                <a:cs typeface="+mn-cs"/>
              </a:rPr>
              <a:t>VÄHIMMÄISTIETO-SISÄLTÖ</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0" u="none" strike="noStrike" kern="1200" cap="none" spc="0" normalizeH="0" baseline="0" noProof="0" dirty="0">
                <a:ln>
                  <a:noFill/>
                </a:ln>
                <a:solidFill>
                  <a:prstClr val="black"/>
                </a:solidFill>
                <a:effectLst/>
                <a:uLnTx/>
                <a:uFillTx/>
                <a:latin typeface="Aptos" panose="02110004020202020204"/>
                <a:ea typeface="+mn-ea"/>
                <a:cs typeface="+mn-cs"/>
              </a:rPr>
              <a:t>THL on laatinut ehdotuksen kaikkien kuntien ja hyvinvointialueiden hyvinvointikertomusten vähimmäistietosisällös-tä, jotta kertomusten rakenne ja tietosisältö olisivat paremmin verrattavissa ja hyödynnettävissä alueellisesti.  Vähimmäistietosisällön sisällyttäminen laajaan hyvinvointikertomukseen on kunnille toistaiseksi vapaaehtoista.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285750" indent="-285750" algn="ctr">
              <a:buFont typeface="Arial" panose="020B0604020202020204" pitchFamily="34" charset="0"/>
              <a:buChar char="•"/>
            </a:pPr>
            <a:endParaRPr lang="fi-FI" sz="1400" dirty="0"/>
          </a:p>
        </p:txBody>
      </p:sp>
      <p:sp>
        <p:nvSpPr>
          <p:cNvPr id="30" name="Suorakulmio: Pyöristetyt kulmat 29">
            <a:extLst>
              <a:ext uri="{FF2B5EF4-FFF2-40B4-BE49-F238E27FC236}">
                <a16:creationId xmlns:a16="http://schemas.microsoft.com/office/drawing/2014/main" id="{0DC91957-00EA-218B-978E-66456261B79B}"/>
              </a:ext>
            </a:extLst>
          </p:cNvPr>
          <p:cNvSpPr/>
          <p:nvPr/>
        </p:nvSpPr>
        <p:spPr>
          <a:xfrm>
            <a:off x="8910127" y="5540598"/>
            <a:ext cx="971551" cy="636814"/>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LAAJA KERTO-MUS</a:t>
            </a:r>
            <a:endParaRPr lang="fi-FI" dirty="0">
              <a:solidFill>
                <a:schemeClr val="tx1"/>
              </a:solidFill>
            </a:endParaRPr>
          </a:p>
        </p:txBody>
      </p:sp>
      <p:sp>
        <p:nvSpPr>
          <p:cNvPr id="23" name="Suorakulmio: Pyöristetyt kulmat 22">
            <a:extLst>
              <a:ext uri="{FF2B5EF4-FFF2-40B4-BE49-F238E27FC236}">
                <a16:creationId xmlns:a16="http://schemas.microsoft.com/office/drawing/2014/main" id="{C094DB78-523F-001D-3DD9-0181907B4164}"/>
              </a:ext>
            </a:extLst>
          </p:cNvPr>
          <p:cNvSpPr/>
          <p:nvPr/>
        </p:nvSpPr>
        <p:spPr>
          <a:xfrm>
            <a:off x="9976512" y="5551470"/>
            <a:ext cx="971551" cy="63681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VUOSI-RAPORTTI</a:t>
            </a:r>
            <a:endParaRPr lang="fi-FI" dirty="0">
              <a:solidFill>
                <a:schemeClr val="tx1"/>
              </a:solidFill>
            </a:endParaRPr>
          </a:p>
        </p:txBody>
      </p:sp>
      <p:sp>
        <p:nvSpPr>
          <p:cNvPr id="33" name="Suorakulmio: Pyöristetyt kulmat 32">
            <a:extLst>
              <a:ext uri="{FF2B5EF4-FFF2-40B4-BE49-F238E27FC236}">
                <a16:creationId xmlns:a16="http://schemas.microsoft.com/office/drawing/2014/main" id="{4EE87A39-4D41-E150-F081-8A9A8B2421EE}"/>
              </a:ext>
            </a:extLst>
          </p:cNvPr>
          <p:cNvSpPr/>
          <p:nvPr/>
        </p:nvSpPr>
        <p:spPr>
          <a:xfrm>
            <a:off x="6655309" y="5521726"/>
            <a:ext cx="971551" cy="636814"/>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TILIN-PÄÄTÖS</a:t>
            </a:r>
            <a:endParaRPr lang="fi-FI" dirty="0">
              <a:solidFill>
                <a:schemeClr val="tx1"/>
              </a:solidFill>
            </a:endParaRPr>
          </a:p>
        </p:txBody>
      </p:sp>
      <p:sp>
        <p:nvSpPr>
          <p:cNvPr id="29" name="Suorakulmio: Pyöristetyt kulmat 28">
            <a:extLst>
              <a:ext uri="{FF2B5EF4-FFF2-40B4-BE49-F238E27FC236}">
                <a16:creationId xmlns:a16="http://schemas.microsoft.com/office/drawing/2014/main" id="{F1590290-2BB9-B99D-D218-911A3A773866}"/>
              </a:ext>
            </a:extLst>
          </p:cNvPr>
          <p:cNvSpPr/>
          <p:nvPr/>
        </p:nvSpPr>
        <p:spPr>
          <a:xfrm>
            <a:off x="7666190" y="5531790"/>
            <a:ext cx="971551" cy="636814"/>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LAAJA KERTO-MUS</a:t>
            </a:r>
            <a:endParaRPr lang="fi-FI" dirty="0">
              <a:solidFill>
                <a:schemeClr val="tx1"/>
              </a:solidFill>
            </a:endParaRPr>
          </a:p>
        </p:txBody>
      </p:sp>
      <p:sp>
        <p:nvSpPr>
          <p:cNvPr id="24" name="Suorakulmio: Pyöristetyt kulmat 23">
            <a:extLst>
              <a:ext uri="{FF2B5EF4-FFF2-40B4-BE49-F238E27FC236}">
                <a16:creationId xmlns:a16="http://schemas.microsoft.com/office/drawing/2014/main" id="{1E6228D8-FACB-CBFF-F72C-F4090A2F0C8C}"/>
              </a:ext>
            </a:extLst>
          </p:cNvPr>
          <p:cNvSpPr/>
          <p:nvPr/>
        </p:nvSpPr>
        <p:spPr>
          <a:xfrm>
            <a:off x="5632321" y="5521143"/>
            <a:ext cx="971551" cy="63681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VUOSI-RAPORTTI</a:t>
            </a:r>
            <a:endParaRPr lang="fi-FI" dirty="0">
              <a:solidFill>
                <a:schemeClr val="tx1"/>
              </a:solidFill>
            </a:endParaRPr>
          </a:p>
        </p:txBody>
      </p:sp>
      <p:sp>
        <p:nvSpPr>
          <p:cNvPr id="28" name="Suorakulmio: Pyöristetyt kulmat 27">
            <a:extLst>
              <a:ext uri="{FF2B5EF4-FFF2-40B4-BE49-F238E27FC236}">
                <a16:creationId xmlns:a16="http://schemas.microsoft.com/office/drawing/2014/main" id="{E15D39D0-6E02-76A6-8362-654F6F938A07}"/>
              </a:ext>
            </a:extLst>
          </p:cNvPr>
          <p:cNvSpPr/>
          <p:nvPr/>
        </p:nvSpPr>
        <p:spPr>
          <a:xfrm>
            <a:off x="4546160" y="5521143"/>
            <a:ext cx="971551" cy="636814"/>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LAAJA KERTO-MUS</a:t>
            </a:r>
            <a:endParaRPr lang="fi-FI" dirty="0">
              <a:solidFill>
                <a:schemeClr val="tx1"/>
              </a:solidFill>
            </a:endParaRPr>
          </a:p>
        </p:txBody>
      </p:sp>
      <p:sp>
        <p:nvSpPr>
          <p:cNvPr id="25" name="Suorakulmio: Pyöristetyt kulmat 24">
            <a:extLst>
              <a:ext uri="{FF2B5EF4-FFF2-40B4-BE49-F238E27FC236}">
                <a16:creationId xmlns:a16="http://schemas.microsoft.com/office/drawing/2014/main" id="{2CF413D0-AFCF-710A-43F0-371CC1EA3D87}"/>
              </a:ext>
            </a:extLst>
          </p:cNvPr>
          <p:cNvSpPr/>
          <p:nvPr/>
        </p:nvSpPr>
        <p:spPr>
          <a:xfrm>
            <a:off x="3508748" y="5522990"/>
            <a:ext cx="971551" cy="63681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VUOSI-RAPORTTI</a:t>
            </a:r>
            <a:endParaRPr lang="fi-FI" dirty="0">
              <a:solidFill>
                <a:schemeClr val="tx1"/>
              </a:solidFill>
            </a:endParaRPr>
          </a:p>
        </p:txBody>
      </p:sp>
      <p:sp>
        <p:nvSpPr>
          <p:cNvPr id="27" name="Suorakulmio: Pyöristetyt kulmat 26">
            <a:extLst>
              <a:ext uri="{FF2B5EF4-FFF2-40B4-BE49-F238E27FC236}">
                <a16:creationId xmlns:a16="http://schemas.microsoft.com/office/drawing/2014/main" id="{06B3CD34-C649-9D88-EF69-1D56B1A219A6}"/>
              </a:ext>
            </a:extLst>
          </p:cNvPr>
          <p:cNvSpPr/>
          <p:nvPr/>
        </p:nvSpPr>
        <p:spPr>
          <a:xfrm>
            <a:off x="2213435" y="5511661"/>
            <a:ext cx="971551" cy="636814"/>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LAAJA KERTO-MUS</a:t>
            </a:r>
            <a:endParaRPr lang="fi-FI" dirty="0">
              <a:solidFill>
                <a:schemeClr val="tx1"/>
              </a:solidFill>
            </a:endParaRPr>
          </a:p>
        </p:txBody>
      </p:sp>
      <p:sp>
        <p:nvSpPr>
          <p:cNvPr id="32" name="Suorakulmio: Pyöristetyt kulmat 31">
            <a:extLst>
              <a:ext uri="{FF2B5EF4-FFF2-40B4-BE49-F238E27FC236}">
                <a16:creationId xmlns:a16="http://schemas.microsoft.com/office/drawing/2014/main" id="{1F98B121-3D37-097F-2B9B-428B688B10BD}"/>
              </a:ext>
            </a:extLst>
          </p:cNvPr>
          <p:cNvSpPr/>
          <p:nvPr/>
        </p:nvSpPr>
        <p:spPr>
          <a:xfrm>
            <a:off x="1160728" y="5519279"/>
            <a:ext cx="971551" cy="636814"/>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TILIN-PÄÄTÖS</a:t>
            </a:r>
            <a:endParaRPr lang="fi-FI" dirty="0">
              <a:solidFill>
                <a:schemeClr val="tx1"/>
              </a:solidFill>
            </a:endParaRPr>
          </a:p>
        </p:txBody>
      </p:sp>
      <p:sp>
        <p:nvSpPr>
          <p:cNvPr id="20" name="Suorakulmio: Pyöristetyt kulmat 19">
            <a:extLst>
              <a:ext uri="{FF2B5EF4-FFF2-40B4-BE49-F238E27FC236}">
                <a16:creationId xmlns:a16="http://schemas.microsoft.com/office/drawing/2014/main" id="{490FF5EF-0588-1F5C-D1EB-BE2E230E4DA1}"/>
              </a:ext>
            </a:extLst>
          </p:cNvPr>
          <p:cNvSpPr/>
          <p:nvPr/>
        </p:nvSpPr>
        <p:spPr>
          <a:xfrm>
            <a:off x="119033" y="5511661"/>
            <a:ext cx="971551" cy="63681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VUOSI-RAPORTTI</a:t>
            </a:r>
            <a:endParaRPr lang="fi-FI" dirty="0">
              <a:solidFill>
                <a:schemeClr val="tx1"/>
              </a:solidFill>
            </a:endParaRPr>
          </a:p>
        </p:txBody>
      </p:sp>
    </p:spTree>
    <p:extLst>
      <p:ext uri="{BB962C8B-B14F-4D97-AF65-F5344CB8AC3E}">
        <p14:creationId xmlns:p14="http://schemas.microsoft.com/office/powerpoint/2010/main" val="1252805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80983-F2DB-7070-2174-5E8F7D9B71CC}"/>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D1D2D132-4955-0925-ADD6-1BB1BC7EF8F6}"/>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373663BF-72F1-786C-7DAB-58126FED13C8}"/>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solidFill>
                            <a:schemeClr val="accent6"/>
                          </a:solidFill>
                        </a:rPr>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583A0E27-15F4-4853-1CCF-EFC43A1CAC38}"/>
              </a:ext>
            </a:extLst>
          </p:cNvPr>
          <p:cNvSpPr/>
          <p:nvPr/>
        </p:nvSpPr>
        <p:spPr>
          <a:xfrm>
            <a:off x="3196046" y="143742"/>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2800" dirty="0">
                <a:solidFill>
                  <a:prstClr val="white"/>
                </a:solidFill>
                <a:latin typeface="Aptos" panose="02110004020202020204"/>
              </a:rPr>
              <a:t>YHTEYSTIEDOT</a:t>
            </a:r>
            <a:endPar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5" name="Suorakulmio: Pyöristetyt kulmat 4">
            <a:extLst>
              <a:ext uri="{FF2B5EF4-FFF2-40B4-BE49-F238E27FC236}">
                <a16:creationId xmlns:a16="http://schemas.microsoft.com/office/drawing/2014/main" id="{DEF92CB9-EA54-C9BB-F103-C42B7B3A05DB}"/>
              </a:ext>
            </a:extLst>
          </p:cNvPr>
          <p:cNvSpPr/>
          <p:nvPr/>
        </p:nvSpPr>
        <p:spPr>
          <a:xfrm>
            <a:off x="210571" y="953193"/>
            <a:ext cx="11770857" cy="4951614"/>
          </a:xfrm>
          <a:prstGeom prst="roundRect">
            <a:avLst/>
          </a:prstGeom>
          <a:solidFill>
            <a:schemeClr val="accent6">
              <a:lumMod val="40000"/>
              <a:lumOff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defTabSz="914400" eaLnBrk="1" fontAlgn="auto" latinLnBrk="0" hangingPunct="1">
              <a:lnSpc>
                <a:spcPct val="100000"/>
              </a:lnSpc>
              <a:spcBef>
                <a:spcPts val="100"/>
              </a:spcBef>
              <a:spcAft>
                <a:spcPts val="0"/>
              </a:spcAft>
              <a:buClrTx/>
              <a:buSzTx/>
              <a:buFontTx/>
              <a:buNone/>
              <a:tabLst/>
              <a:defRPr/>
            </a:pPr>
            <a:r>
              <a:rPr lang="fi-FI" sz="2800" kern="0" dirty="0">
                <a:solidFill>
                  <a:prstClr val="black"/>
                </a:solidFill>
                <a:latin typeface="Calibri"/>
                <a:cs typeface="Calibri"/>
              </a:rPr>
              <a:t>Lisätietoja hyvinvoinnin ja terveyden edistämisestä Joutsan kunnassa:</a:t>
            </a:r>
          </a:p>
          <a:p>
            <a:pPr marL="12700" marR="0" lvl="0" indent="0" defTabSz="914400" eaLnBrk="1" fontAlgn="auto" latinLnBrk="0" hangingPunct="1">
              <a:lnSpc>
                <a:spcPct val="100000"/>
              </a:lnSpc>
              <a:spcBef>
                <a:spcPts val="100"/>
              </a:spcBef>
              <a:spcAft>
                <a:spcPts val="0"/>
              </a:spcAft>
              <a:buClrTx/>
              <a:buSzTx/>
              <a:buFontTx/>
              <a:buNone/>
              <a:tabLst/>
              <a:defRPr/>
            </a:pPr>
            <a:endParaRPr lang="fi-FI" sz="2000" kern="0" dirty="0">
              <a:solidFill>
                <a:prstClr val="black"/>
              </a:solidFill>
              <a:latin typeface="Calibri"/>
              <a:cs typeface="Calibri"/>
            </a:endParaRPr>
          </a:p>
          <a:p>
            <a:pPr marL="12700" marR="0" lvl="0" indent="0" defTabSz="914400" eaLnBrk="1" fontAlgn="auto" latinLnBrk="0" hangingPunct="1">
              <a:lnSpc>
                <a:spcPct val="100000"/>
              </a:lnSpc>
              <a:spcBef>
                <a:spcPts val="100"/>
              </a:spcBef>
              <a:spcAft>
                <a:spcPts val="0"/>
              </a:spcAft>
              <a:buClrTx/>
              <a:buSzTx/>
              <a:buFontTx/>
              <a:buNone/>
              <a:tabLst/>
              <a:defRPr/>
            </a:pPr>
            <a:endParaRPr lang="fi-FI" sz="2000" kern="0" dirty="0">
              <a:solidFill>
                <a:prstClr val="black"/>
              </a:solidFill>
              <a:latin typeface="Calibri"/>
              <a:cs typeface="Calibri"/>
            </a:endParaRPr>
          </a:p>
          <a:p>
            <a:pPr marL="12700" marR="0" lvl="0" indent="0" defTabSz="914400" eaLnBrk="1" fontAlgn="auto" latinLnBrk="0" hangingPunct="1">
              <a:lnSpc>
                <a:spcPct val="100000"/>
              </a:lnSpc>
              <a:spcBef>
                <a:spcPts val="100"/>
              </a:spcBef>
              <a:spcAft>
                <a:spcPts val="0"/>
              </a:spcAft>
              <a:buClrTx/>
              <a:buSzTx/>
              <a:buFontTx/>
              <a:buNone/>
              <a:tabLst/>
              <a:defRPr/>
            </a:pPr>
            <a:r>
              <a:rPr lang="fi-FI" sz="2000" kern="0" dirty="0">
                <a:solidFill>
                  <a:prstClr val="black"/>
                </a:solidFill>
                <a:latin typeface="Calibri"/>
                <a:cs typeface="Calibri"/>
              </a:rPr>
              <a:t>		</a:t>
            </a:r>
            <a:r>
              <a:rPr lang="fi-FI" sz="2000" b="1" kern="0" dirty="0">
                <a:solidFill>
                  <a:prstClr val="black"/>
                </a:solidFill>
                <a:latin typeface="Calibri"/>
                <a:cs typeface="Calibri"/>
              </a:rPr>
              <a:t>Hyvinvointi- ja sivistysjohtaja</a:t>
            </a:r>
            <a:r>
              <a:rPr lang="fi-FI" sz="2000" kern="0" dirty="0">
                <a:solidFill>
                  <a:prstClr val="black"/>
                </a:solidFill>
                <a:latin typeface="Calibri"/>
                <a:cs typeface="Calibri"/>
              </a:rPr>
              <a:t>		</a:t>
            </a:r>
            <a:r>
              <a:rPr lang="fi-FI" sz="2000" b="1" kern="0" dirty="0">
                <a:solidFill>
                  <a:prstClr val="black"/>
                </a:solidFill>
                <a:latin typeface="Calibri"/>
                <a:cs typeface="Calibri"/>
              </a:rPr>
              <a:t>Hyvinvointikoordinaattori</a:t>
            </a:r>
          </a:p>
          <a:p>
            <a:pPr marL="12700" marR="0" lvl="0" indent="0" defTabSz="914400" eaLnBrk="1" fontAlgn="auto" latinLnBrk="0" hangingPunct="1">
              <a:lnSpc>
                <a:spcPct val="100000"/>
              </a:lnSpc>
              <a:spcBef>
                <a:spcPts val="100"/>
              </a:spcBef>
              <a:spcAft>
                <a:spcPts val="0"/>
              </a:spcAft>
              <a:buClrTx/>
              <a:buSzTx/>
              <a:buFontTx/>
              <a:buNone/>
              <a:tabLst/>
              <a:defRPr/>
            </a:pPr>
            <a:r>
              <a:rPr lang="fi-FI" sz="2000" kern="0" dirty="0">
                <a:solidFill>
                  <a:prstClr val="black"/>
                </a:solidFill>
                <a:latin typeface="Calibri"/>
                <a:cs typeface="Calibri"/>
              </a:rPr>
              <a:t>		Mika Sirkka				Johanna Pajunen</a:t>
            </a:r>
          </a:p>
          <a:p>
            <a:pPr marL="12700" marR="0" lvl="0" indent="0" defTabSz="914400" eaLnBrk="1" fontAlgn="auto" latinLnBrk="0" hangingPunct="1">
              <a:lnSpc>
                <a:spcPct val="100000"/>
              </a:lnSpc>
              <a:spcBef>
                <a:spcPts val="100"/>
              </a:spcBef>
              <a:spcAft>
                <a:spcPts val="0"/>
              </a:spcAft>
              <a:buClrTx/>
              <a:buSzTx/>
              <a:buFontTx/>
              <a:buNone/>
              <a:tabLst/>
              <a:defRPr/>
            </a:pPr>
            <a:r>
              <a:rPr lang="fi-FI" sz="2000" kern="0" dirty="0">
                <a:solidFill>
                  <a:prstClr val="black"/>
                </a:solidFill>
                <a:latin typeface="Calibri"/>
                <a:cs typeface="Calibri"/>
              </a:rPr>
              <a:t>		mika.sirkka@joutsa.fi			johanna.pajunen@joutsa.fi</a:t>
            </a:r>
          </a:p>
          <a:p>
            <a:pPr marL="12700" marR="0" lvl="0" indent="0" defTabSz="914400" eaLnBrk="1" fontAlgn="auto" latinLnBrk="0" hangingPunct="1">
              <a:lnSpc>
                <a:spcPct val="100000"/>
              </a:lnSpc>
              <a:spcBef>
                <a:spcPts val="100"/>
              </a:spcBef>
              <a:spcAft>
                <a:spcPts val="0"/>
              </a:spcAft>
              <a:buClrTx/>
              <a:buSzTx/>
              <a:buFontTx/>
              <a:buNone/>
              <a:tabLst/>
              <a:defRPr/>
            </a:pPr>
            <a:r>
              <a:rPr lang="fi-FI" sz="2000" kern="0" dirty="0">
                <a:solidFill>
                  <a:prstClr val="black"/>
                </a:solidFill>
                <a:latin typeface="Calibri"/>
                <a:cs typeface="Calibri"/>
              </a:rPr>
              <a:t>		040 533 5619				040 173 3994</a:t>
            </a:r>
          </a:p>
          <a:p>
            <a:pPr marL="12700" marR="0" lvl="0" indent="0" defTabSz="914400" eaLnBrk="1" fontAlgn="auto" latinLnBrk="0" hangingPunct="1">
              <a:lnSpc>
                <a:spcPct val="100000"/>
              </a:lnSpc>
              <a:spcBef>
                <a:spcPts val="100"/>
              </a:spcBef>
              <a:spcAft>
                <a:spcPts val="0"/>
              </a:spcAft>
              <a:buClrTx/>
              <a:buSzTx/>
              <a:buFontTx/>
              <a:buNone/>
              <a:tabLst/>
              <a:defRPr/>
            </a:pPr>
            <a:endParaRPr lang="fi-FI" sz="2000" kern="0" dirty="0">
              <a:solidFill>
                <a:prstClr val="black"/>
              </a:solidFill>
              <a:latin typeface="Calibri"/>
              <a:cs typeface="Calibri"/>
            </a:endParaRPr>
          </a:p>
          <a:p>
            <a:pPr marL="12700" lvl="0">
              <a:spcBef>
                <a:spcPts val="100"/>
              </a:spcBef>
              <a:defRPr/>
            </a:pPr>
            <a:endParaRPr lang="fi-FI" sz="2000" kern="0" dirty="0">
              <a:solidFill>
                <a:prstClr val="black"/>
              </a:solidFill>
              <a:latin typeface="Calibri"/>
              <a:cs typeface="Calibri"/>
            </a:endParaRPr>
          </a:p>
          <a:p>
            <a:pPr marL="12700" lvl="0">
              <a:spcBef>
                <a:spcPts val="100"/>
              </a:spcBef>
              <a:defRPr/>
            </a:pPr>
            <a:r>
              <a:rPr lang="fi-FI" sz="2000" kern="0" dirty="0">
                <a:solidFill>
                  <a:prstClr val="black"/>
                </a:solidFill>
                <a:latin typeface="Calibri"/>
                <a:cs typeface="Calibri"/>
              </a:rPr>
              <a:t>		www.joutsa.fi/hyvinvointi-ja-terveys/hyvinvoinnin-ja-terveyden-edistaminen</a:t>
            </a:r>
          </a:p>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p:txBody>
      </p:sp>
    </p:spTree>
    <p:extLst>
      <p:ext uri="{BB962C8B-B14F-4D97-AF65-F5344CB8AC3E}">
        <p14:creationId xmlns:p14="http://schemas.microsoft.com/office/powerpoint/2010/main" val="1587798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36EDB-2D4A-5C97-DF40-1D5E54AFE568}"/>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76BEA80C-7F5D-5F81-89F3-76204E7A09CD}"/>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F0FDDD87-417E-F250-2F58-AE9EE90C8794}"/>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accent6"/>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5D7A87F1-415C-37BD-180F-B306C8A7D4AE}"/>
              </a:ext>
            </a:extLst>
          </p:cNvPr>
          <p:cNvSpPr/>
          <p:nvPr/>
        </p:nvSpPr>
        <p:spPr>
          <a:xfrm>
            <a:off x="3196044" y="151906"/>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JOHDANTO</a:t>
            </a:r>
          </a:p>
        </p:txBody>
      </p:sp>
      <p:sp>
        <p:nvSpPr>
          <p:cNvPr id="5" name="Suorakulmio: Pyöristetyt kulmat 4">
            <a:extLst>
              <a:ext uri="{FF2B5EF4-FFF2-40B4-BE49-F238E27FC236}">
                <a16:creationId xmlns:a16="http://schemas.microsoft.com/office/drawing/2014/main" id="{F1E60417-6DAA-5062-880E-25529FC2F7B2}"/>
              </a:ext>
            </a:extLst>
          </p:cNvPr>
          <p:cNvSpPr/>
          <p:nvPr/>
        </p:nvSpPr>
        <p:spPr>
          <a:xfrm>
            <a:off x="210571" y="968419"/>
            <a:ext cx="11770857" cy="4951614"/>
          </a:xfrm>
          <a:prstGeom prst="round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p:txBody>
      </p:sp>
      <p:sp>
        <p:nvSpPr>
          <p:cNvPr id="6" name="Tekstiruutu 5">
            <a:extLst>
              <a:ext uri="{FF2B5EF4-FFF2-40B4-BE49-F238E27FC236}">
                <a16:creationId xmlns:a16="http://schemas.microsoft.com/office/drawing/2014/main" id="{0AA7F531-43C5-53BA-1215-0A68028C2729}"/>
              </a:ext>
            </a:extLst>
          </p:cNvPr>
          <p:cNvSpPr txBox="1"/>
          <p:nvPr/>
        </p:nvSpPr>
        <p:spPr>
          <a:xfrm>
            <a:off x="452846" y="1073783"/>
            <a:ext cx="11129553" cy="5632311"/>
          </a:xfrm>
          <a:prstGeom prst="rect">
            <a:avLst/>
          </a:prstGeom>
          <a:noFill/>
        </p:spPr>
        <p:txBody>
          <a:bodyPr wrap="square" rtlCol="0">
            <a:spAutoFit/>
          </a:bodyPr>
          <a:lstStyle/>
          <a:p>
            <a:r>
              <a:rPr lang="fi-FI" dirty="0"/>
              <a:t>Nämä lainkohdat määrittävät sen, että asiaa on kunnissa hoidettava. Lain asettama velvoite ei kuitenkaan riitä, vaan tavoitteellinen asian esille tuominen, seuranta ja suunnitelmallisuus antavat vahvan pohjan tavoitteille, joita kunnassa tulee edistää poikkihallinnollisesti ja yhteistyössä kolmannen sektorin toimijoiden kanssa. Joutsassa on systemaattisesti seurattu väestön terveyden ja hyvinvoinnin tilaa. Kehittämistyön tulee olla tavoitteellista. On tunnistettava ne ilmiöt, joihin on keskeistä pyrkiä vaikuttamaan. Monet terveyteen, toimintakykyyn ja turvallisuuteen vaikuttavista valinnoista ovat yksilön omia ratkaisuja. Rinnalla kulkeminen, tuki, mahdollistaminen ovat niitä asioita, joita kuntayhteisö voi toteuttaa.</a:t>
            </a:r>
          </a:p>
          <a:p>
            <a:endParaRPr lang="fi-FI" dirty="0"/>
          </a:p>
          <a:p>
            <a:r>
              <a:rPr lang="fi-FI" dirty="0"/>
              <a:t>Joutsan kunnassa on mainiot mahdollisuudet edistää hyvinvointia ja terveyttä. On tarpeellista muistaa kehittää edelleen tasapuolisesti kulttuurin, liikunnan ja elinikäisen oppimisen mahdollisuuksia. Osallisuus ja mahdollisuudet vaikuttaa sekä turvallisuuden kokemus asuinympäristössään ovat myös osa toimivaa kuntaa. Tämä hyvinvointisuunnitelma luo näkymät ja tavoitteet tuleville vuosille. Toivomme, että useissa ratkaisuissa muistetaan ja huomioidaan taustana tämän suunnitelman tavoitteet ja niitä peilataan useissa kohdin toiminnan ja talouden suunnittelussa.</a:t>
            </a:r>
          </a:p>
          <a:p>
            <a:r>
              <a:rPr lang="fi-FI" dirty="0"/>
              <a:t>							Joutsassa 10.2.2026</a:t>
            </a:r>
          </a:p>
          <a:p>
            <a:r>
              <a:rPr lang="fi-FI" dirty="0"/>
              <a:t>							Hyvinvointi- ja sivistysjohtaja </a:t>
            </a:r>
          </a:p>
          <a:p>
            <a:r>
              <a:rPr lang="fi-FI" dirty="0"/>
              <a:t>							Mika Sirkka</a:t>
            </a:r>
          </a:p>
          <a:p>
            <a:endParaRPr lang="fi-FI" dirty="0"/>
          </a:p>
          <a:p>
            <a:endParaRPr lang="fi-FI" dirty="0"/>
          </a:p>
          <a:p>
            <a:endParaRPr lang="fi-FI" dirty="0"/>
          </a:p>
        </p:txBody>
      </p:sp>
    </p:spTree>
    <p:extLst>
      <p:ext uri="{BB962C8B-B14F-4D97-AF65-F5344CB8AC3E}">
        <p14:creationId xmlns:p14="http://schemas.microsoft.com/office/powerpoint/2010/main" val="2015288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22C2C-3011-32DD-8472-4FB47EF1BBE7}"/>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0DCF086B-8E0D-FA99-8769-B0E67CD2E0B1}"/>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F3D2EEF6-25A3-5B88-3324-A7926DE335C2}"/>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accent6"/>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B69AFCB7-839C-3770-F321-AE2725D83984}"/>
              </a:ext>
            </a:extLst>
          </p:cNvPr>
          <p:cNvSpPr/>
          <p:nvPr/>
        </p:nvSpPr>
        <p:spPr>
          <a:xfrm>
            <a:off x="3196044" y="151906"/>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JOHDANTO/Tavoitteet</a:t>
            </a:r>
          </a:p>
        </p:txBody>
      </p:sp>
      <p:sp>
        <p:nvSpPr>
          <p:cNvPr id="5" name="Suorakulmio: Pyöristetyt kulmat 4">
            <a:extLst>
              <a:ext uri="{FF2B5EF4-FFF2-40B4-BE49-F238E27FC236}">
                <a16:creationId xmlns:a16="http://schemas.microsoft.com/office/drawing/2014/main" id="{DA54E11F-7436-A047-C534-FD4B8DF841FA}"/>
              </a:ext>
            </a:extLst>
          </p:cNvPr>
          <p:cNvSpPr/>
          <p:nvPr/>
        </p:nvSpPr>
        <p:spPr>
          <a:xfrm>
            <a:off x="210571" y="953193"/>
            <a:ext cx="11770857" cy="4951614"/>
          </a:xfrm>
          <a:prstGeom prst="round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endParaRPr lang="fi-FI" sz="1600" dirty="0">
              <a:solidFill>
                <a:prstClr val="black"/>
              </a:solidFill>
            </a:endParaRPr>
          </a:p>
        </p:txBody>
      </p:sp>
      <p:sp>
        <p:nvSpPr>
          <p:cNvPr id="7" name="Tekstiruutu 6">
            <a:extLst>
              <a:ext uri="{FF2B5EF4-FFF2-40B4-BE49-F238E27FC236}">
                <a16:creationId xmlns:a16="http://schemas.microsoft.com/office/drawing/2014/main" id="{F4418FB5-0B4E-013D-F8E0-8FA23CDD1661}"/>
              </a:ext>
            </a:extLst>
          </p:cNvPr>
          <p:cNvSpPr txBox="1"/>
          <p:nvPr/>
        </p:nvSpPr>
        <p:spPr>
          <a:xfrm>
            <a:off x="996043" y="977759"/>
            <a:ext cx="9946475" cy="338554"/>
          </a:xfrm>
          <a:prstGeom prst="rect">
            <a:avLst/>
          </a:prstGeom>
          <a:noFill/>
        </p:spPr>
        <p:txBody>
          <a:bodyPr wrap="square" rtlCol="0">
            <a:spAutoFit/>
          </a:bodyPr>
          <a:lstStyle/>
          <a:p>
            <a:r>
              <a:rPr lang="fi-FI" sz="1600" dirty="0"/>
              <a:t>Tämän hyvinvointisuunnitelman kolme painopistealuetta ovat:</a:t>
            </a:r>
          </a:p>
        </p:txBody>
      </p:sp>
      <p:sp>
        <p:nvSpPr>
          <p:cNvPr id="8" name="Tekstiruutu 7">
            <a:extLst>
              <a:ext uri="{FF2B5EF4-FFF2-40B4-BE49-F238E27FC236}">
                <a16:creationId xmlns:a16="http://schemas.microsoft.com/office/drawing/2014/main" id="{BB2FA480-EE98-389C-BF6F-E10B689EC8D0}"/>
              </a:ext>
            </a:extLst>
          </p:cNvPr>
          <p:cNvSpPr txBox="1"/>
          <p:nvPr/>
        </p:nvSpPr>
        <p:spPr>
          <a:xfrm>
            <a:off x="272142" y="2434735"/>
            <a:ext cx="11709286" cy="1323439"/>
          </a:xfrm>
          <a:prstGeom prst="rect">
            <a:avLst/>
          </a:prstGeom>
          <a:noFill/>
        </p:spPr>
        <p:txBody>
          <a:bodyPr wrap="square" rtlCol="0">
            <a:spAutoFit/>
          </a:bodyPr>
          <a:lstStyle/>
          <a:p>
            <a:r>
              <a:rPr lang="fi-FI" sz="1600" dirty="0"/>
              <a:t>Jokaista painopistealuetta on lähestytty paikallisten, alueellisten ja valtakunnallisten ilmiöiden pohjalta. Ilmiöiden tunnistamiseen ja tavoitteiden laatimiseen on osallistettu kuntalaisia hyvinvointikyselyn avulla,  vanhus- ja vammaisneuvostoa, nuorisovaltuustoa, vanhempaintoimikuntaa, hyvinvointityöryhmää, perhekeskuksen ohjausryhmää, kuntaorganisaation omia asiantuntijoita sekä erilaisia verkostoja ja yhteistyötahoja. Näiden keskustelujen ja kuntastrategian pohjalta on syntynyt kolme päätavoitetta hyvinvoinnin ja terveyden edistämistyölle Joutsassa. </a:t>
            </a:r>
          </a:p>
        </p:txBody>
      </p:sp>
      <p:sp>
        <p:nvSpPr>
          <p:cNvPr id="16" name="Suorakulmio: Pyöristetyt kulmat 15">
            <a:extLst>
              <a:ext uri="{FF2B5EF4-FFF2-40B4-BE49-F238E27FC236}">
                <a16:creationId xmlns:a16="http://schemas.microsoft.com/office/drawing/2014/main" id="{007A6652-2521-D676-C6EC-47262BF41DF2}"/>
              </a:ext>
            </a:extLst>
          </p:cNvPr>
          <p:cNvSpPr/>
          <p:nvPr/>
        </p:nvSpPr>
        <p:spPr>
          <a:xfrm>
            <a:off x="785471" y="1452558"/>
            <a:ext cx="2689306" cy="865414"/>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HYVINVOINTI JA TERVEYS</a:t>
            </a:r>
          </a:p>
        </p:txBody>
      </p:sp>
      <p:sp>
        <p:nvSpPr>
          <p:cNvPr id="17" name="Suorakulmio: Pyöristetyt kulmat 16">
            <a:extLst>
              <a:ext uri="{FF2B5EF4-FFF2-40B4-BE49-F238E27FC236}">
                <a16:creationId xmlns:a16="http://schemas.microsoft.com/office/drawing/2014/main" id="{90290639-3F13-D3B0-A721-06FED0C40E2F}"/>
              </a:ext>
            </a:extLst>
          </p:cNvPr>
          <p:cNvSpPr/>
          <p:nvPr/>
        </p:nvSpPr>
        <p:spPr>
          <a:xfrm>
            <a:off x="4624627" y="1425692"/>
            <a:ext cx="2689306" cy="865414"/>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OSALLISUUS</a:t>
            </a:r>
          </a:p>
        </p:txBody>
      </p:sp>
      <p:sp>
        <p:nvSpPr>
          <p:cNvPr id="18" name="Suorakulmio: Pyöristetyt kulmat 17">
            <a:extLst>
              <a:ext uri="{FF2B5EF4-FFF2-40B4-BE49-F238E27FC236}">
                <a16:creationId xmlns:a16="http://schemas.microsoft.com/office/drawing/2014/main" id="{1A685752-F185-7510-D003-77D90D37165A}"/>
              </a:ext>
            </a:extLst>
          </p:cNvPr>
          <p:cNvSpPr/>
          <p:nvPr/>
        </p:nvSpPr>
        <p:spPr>
          <a:xfrm>
            <a:off x="8463783" y="1415319"/>
            <a:ext cx="2689306" cy="865414"/>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dirty="0">
                <a:solidFill>
                  <a:schemeClr val="tx1"/>
                </a:solidFill>
              </a:rPr>
              <a:t>TURVALLISUUS</a:t>
            </a:r>
          </a:p>
        </p:txBody>
      </p:sp>
      <p:sp>
        <p:nvSpPr>
          <p:cNvPr id="19" name="Suorakulmio: Pyöristetyt kulmat 18">
            <a:extLst>
              <a:ext uri="{FF2B5EF4-FFF2-40B4-BE49-F238E27FC236}">
                <a16:creationId xmlns:a16="http://schemas.microsoft.com/office/drawing/2014/main" id="{8997D0B0-889D-E449-CE89-9B50A55B523E}"/>
              </a:ext>
            </a:extLst>
          </p:cNvPr>
          <p:cNvSpPr/>
          <p:nvPr/>
        </p:nvSpPr>
        <p:spPr>
          <a:xfrm>
            <a:off x="785471" y="3886478"/>
            <a:ext cx="2689306" cy="1428471"/>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i-FI" dirty="0">
                <a:solidFill>
                  <a:prstClr val="black"/>
                </a:solidFill>
              </a:rPr>
              <a:t>HYVINVOINTIA EDISTÄVÄ </a:t>
            </a:r>
          </a:p>
          <a:p>
            <a:pPr lvl="0" algn="ctr">
              <a:defRPr/>
            </a:pPr>
            <a:r>
              <a:rPr lang="fi-FI" dirty="0">
                <a:solidFill>
                  <a:prstClr val="black"/>
                </a:solidFill>
              </a:rPr>
              <a:t>ELÄMÄNTAPA</a:t>
            </a:r>
          </a:p>
        </p:txBody>
      </p:sp>
      <p:sp>
        <p:nvSpPr>
          <p:cNvPr id="20" name="Suorakulmio: Pyöristetyt kulmat 19">
            <a:extLst>
              <a:ext uri="{FF2B5EF4-FFF2-40B4-BE49-F238E27FC236}">
                <a16:creationId xmlns:a16="http://schemas.microsoft.com/office/drawing/2014/main" id="{3FB72C1C-84F9-C511-5BDF-CAD6D1EAFBFC}"/>
              </a:ext>
            </a:extLst>
          </p:cNvPr>
          <p:cNvSpPr/>
          <p:nvPr/>
        </p:nvSpPr>
        <p:spPr>
          <a:xfrm>
            <a:off x="4624627" y="3864800"/>
            <a:ext cx="2689306" cy="145014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solidFill>
                <a:prstClr val="black"/>
              </a:solidFill>
            </a:endParaRPr>
          </a:p>
          <a:p>
            <a:pPr algn="ctr"/>
            <a:r>
              <a:rPr lang="fi-FI" dirty="0">
                <a:solidFill>
                  <a:prstClr val="black"/>
                </a:solidFill>
              </a:rPr>
              <a:t>OSALLISTUVA JA AKTIIVINEN KUNTALAINEN</a:t>
            </a:r>
          </a:p>
          <a:p>
            <a:pPr algn="ctr"/>
            <a:endParaRPr lang="fi-FI" dirty="0">
              <a:solidFill>
                <a:schemeClr val="tx1"/>
              </a:solidFill>
            </a:endParaRPr>
          </a:p>
        </p:txBody>
      </p:sp>
      <p:sp>
        <p:nvSpPr>
          <p:cNvPr id="21" name="Suorakulmio: Pyöristetyt kulmat 20">
            <a:extLst>
              <a:ext uri="{FF2B5EF4-FFF2-40B4-BE49-F238E27FC236}">
                <a16:creationId xmlns:a16="http://schemas.microsoft.com/office/drawing/2014/main" id="{0D792618-F56E-AE59-2A2F-993E3058AAD1}"/>
              </a:ext>
            </a:extLst>
          </p:cNvPr>
          <p:cNvSpPr/>
          <p:nvPr/>
        </p:nvSpPr>
        <p:spPr>
          <a:xfrm>
            <a:off x="8463783" y="3912175"/>
            <a:ext cx="2689306" cy="1402773"/>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solidFill>
                <a:prstClr val="black"/>
              </a:solidFill>
            </a:endParaRPr>
          </a:p>
          <a:p>
            <a:pPr algn="ctr"/>
            <a:r>
              <a:rPr lang="fi-FI" dirty="0">
                <a:solidFill>
                  <a:prstClr val="black"/>
                </a:solidFill>
              </a:rPr>
              <a:t>TURVALLINEN </a:t>
            </a:r>
          </a:p>
          <a:p>
            <a:pPr algn="ctr"/>
            <a:r>
              <a:rPr lang="fi-FI" dirty="0">
                <a:solidFill>
                  <a:prstClr val="black"/>
                </a:solidFill>
              </a:rPr>
              <a:t>JA VIIHTYISÄ </a:t>
            </a:r>
          </a:p>
          <a:p>
            <a:pPr algn="ctr"/>
            <a:r>
              <a:rPr lang="fi-FI" dirty="0">
                <a:solidFill>
                  <a:prstClr val="black"/>
                </a:solidFill>
              </a:rPr>
              <a:t>KUNTA</a:t>
            </a:r>
          </a:p>
          <a:p>
            <a:pPr algn="ctr"/>
            <a:endParaRPr lang="fi-FI" dirty="0">
              <a:solidFill>
                <a:schemeClr val="tx1"/>
              </a:solidFill>
            </a:endParaRPr>
          </a:p>
        </p:txBody>
      </p:sp>
    </p:spTree>
    <p:extLst>
      <p:ext uri="{BB962C8B-B14F-4D97-AF65-F5344CB8AC3E}">
        <p14:creationId xmlns:p14="http://schemas.microsoft.com/office/powerpoint/2010/main" val="1132227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8FBFA-4D0C-C8D0-36A4-1BF01A115FAB}"/>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E4FBA8B9-FC65-243D-AAF7-834BE41FDBB1}"/>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5734C580-DD60-330B-820E-B8A60E09B83C}"/>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accent6"/>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8674C155-821E-A0E6-9C89-714EF3CAF760}"/>
              </a:ext>
            </a:extLst>
          </p:cNvPr>
          <p:cNvSpPr/>
          <p:nvPr/>
        </p:nvSpPr>
        <p:spPr>
          <a:xfrm>
            <a:off x="3196044" y="151906"/>
            <a:ext cx="5799908"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JOHDANTO/Ehkäisevä työ</a:t>
            </a:r>
          </a:p>
        </p:txBody>
      </p:sp>
      <p:sp>
        <p:nvSpPr>
          <p:cNvPr id="5" name="Suorakulmio: Pyöristetyt kulmat 4">
            <a:extLst>
              <a:ext uri="{FF2B5EF4-FFF2-40B4-BE49-F238E27FC236}">
                <a16:creationId xmlns:a16="http://schemas.microsoft.com/office/drawing/2014/main" id="{C27F7E54-4D3D-E743-442A-377DAC6414D0}"/>
              </a:ext>
            </a:extLst>
          </p:cNvPr>
          <p:cNvSpPr/>
          <p:nvPr/>
        </p:nvSpPr>
        <p:spPr>
          <a:xfrm>
            <a:off x="210571" y="968419"/>
            <a:ext cx="11770857" cy="4951614"/>
          </a:xfrm>
          <a:prstGeom prst="roundRect">
            <a:avLst/>
          </a:prstGeom>
          <a:solidFill>
            <a:schemeClr val="bg1"/>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700" marR="0" lvl="0" indent="0" defTabSz="914400" eaLnBrk="1" fontAlgn="auto" latinLnBrk="0" hangingPunct="1">
              <a:lnSpc>
                <a:spcPct val="100000"/>
              </a:lnSpc>
              <a:spcBef>
                <a:spcPts val="100"/>
              </a:spcBef>
              <a:spcAft>
                <a:spcPts val="0"/>
              </a:spcAft>
              <a:buClrTx/>
              <a:buSzTx/>
              <a:buFontTx/>
              <a:buNone/>
              <a:tabLst/>
              <a:defRPr/>
            </a:pPr>
            <a:endParaRPr kumimoji="0" lang="fi-FI" sz="1600" b="0" i="0" u="none" strike="noStrike" kern="0" cap="none" spc="0" normalizeH="0" baseline="0" noProof="0" dirty="0">
              <a:ln>
                <a:noFill/>
              </a:ln>
              <a:solidFill>
                <a:prstClr val="black"/>
              </a:solidFill>
              <a:effectLst/>
              <a:uLnTx/>
              <a:uFillTx/>
              <a:latin typeface="Calibri"/>
              <a:cs typeface="Calibri"/>
            </a:endParaRPr>
          </a:p>
        </p:txBody>
      </p:sp>
      <p:sp>
        <p:nvSpPr>
          <p:cNvPr id="8" name="Tekstiruutu 7">
            <a:extLst>
              <a:ext uri="{FF2B5EF4-FFF2-40B4-BE49-F238E27FC236}">
                <a16:creationId xmlns:a16="http://schemas.microsoft.com/office/drawing/2014/main" id="{6C24C0AE-510D-0EB3-3D8A-AF35A03EC416}"/>
              </a:ext>
            </a:extLst>
          </p:cNvPr>
          <p:cNvSpPr txBox="1"/>
          <p:nvPr/>
        </p:nvSpPr>
        <p:spPr>
          <a:xfrm>
            <a:off x="657224" y="1028411"/>
            <a:ext cx="10670722" cy="800219"/>
          </a:xfrm>
          <a:prstGeom prst="rect">
            <a:avLst/>
          </a:prstGeom>
          <a:noFill/>
        </p:spPr>
        <p:txBody>
          <a:bodyPr wrap="square" rtlCol="0">
            <a:spAutoFit/>
          </a:bodyPr>
          <a:lstStyle/>
          <a:p>
            <a:r>
              <a:rPr lang="fi-FI" sz="1500" dirty="0"/>
              <a:t>Suunnitelma sisältää hyvinvoinnin ja terveyden edistämistyön lisäksi ehkäisevän työn suunnitelman. Ehkäisevän työn suunnitelma on lakisääteinen ja se on aikaisemmin laadittu omana asiakirjanaan. Ehkäisevän työn osa-alueet ovat niin keskeisiä tekijöitä myös hyvinvoinnin ja terveyden edistämisessä, että niiden yhdistäminen samaan suunnitelmaan on perusteltua</a:t>
            </a:r>
            <a:r>
              <a:rPr lang="fi-FI" sz="1600" dirty="0"/>
              <a:t>.</a:t>
            </a:r>
          </a:p>
        </p:txBody>
      </p:sp>
      <p:pic>
        <p:nvPicPr>
          <p:cNvPr id="6" name="Kuva 5" descr="Kuva, joka sisältää kohteen teksti, Fontti, kuvakaappaus, muotoilu&#10;&#10;Tekoälyllä luotu sisältö voi olla virheellistä.">
            <a:extLst>
              <a:ext uri="{FF2B5EF4-FFF2-40B4-BE49-F238E27FC236}">
                <a16:creationId xmlns:a16="http://schemas.microsoft.com/office/drawing/2014/main" id="{C8D9AAF9-622A-D992-74DF-3B94858D96A6}"/>
              </a:ext>
            </a:extLst>
          </p:cNvPr>
          <p:cNvPicPr>
            <a:picLocks noChangeAspect="1"/>
          </p:cNvPicPr>
          <p:nvPr/>
        </p:nvPicPr>
        <p:blipFill>
          <a:blip r:embed="rId3"/>
          <a:stretch>
            <a:fillRect/>
          </a:stretch>
        </p:blipFill>
        <p:spPr>
          <a:xfrm>
            <a:off x="1737630" y="2300749"/>
            <a:ext cx="8616043" cy="3549680"/>
          </a:xfrm>
          <a:prstGeom prst="rect">
            <a:avLst/>
          </a:prstGeom>
        </p:spPr>
      </p:pic>
      <p:cxnSp>
        <p:nvCxnSpPr>
          <p:cNvPr id="7" name="Suora nuoliyhdysviiva 6">
            <a:extLst>
              <a:ext uri="{FF2B5EF4-FFF2-40B4-BE49-F238E27FC236}">
                <a16:creationId xmlns:a16="http://schemas.microsoft.com/office/drawing/2014/main" id="{EEADB9AC-0A1C-0E20-60C6-93C9C1402C49}"/>
              </a:ext>
            </a:extLst>
          </p:cNvPr>
          <p:cNvCxnSpPr>
            <a:cxnSpLocks/>
          </p:cNvCxnSpPr>
          <p:nvPr/>
        </p:nvCxnSpPr>
        <p:spPr>
          <a:xfrm>
            <a:off x="2604407" y="5535386"/>
            <a:ext cx="6776357" cy="772509"/>
          </a:xfrm>
          <a:prstGeom prst="straightConnector1">
            <a:avLst/>
          </a:prstGeom>
          <a:ln>
            <a:solidFill>
              <a:srgbClr val="7DD4FF"/>
            </a:solidFill>
            <a:tailEnd type="triangle"/>
          </a:ln>
        </p:spPr>
        <p:style>
          <a:lnRef idx="3">
            <a:schemeClr val="accent4"/>
          </a:lnRef>
          <a:fillRef idx="0">
            <a:schemeClr val="accent4"/>
          </a:fillRef>
          <a:effectRef idx="2">
            <a:schemeClr val="accent4"/>
          </a:effectRef>
          <a:fontRef idx="minor">
            <a:schemeClr val="tx1"/>
          </a:fontRef>
        </p:style>
      </p:cxnSp>
      <p:cxnSp>
        <p:nvCxnSpPr>
          <p:cNvPr id="9" name="Suora nuoliyhdysviiva 8">
            <a:extLst>
              <a:ext uri="{FF2B5EF4-FFF2-40B4-BE49-F238E27FC236}">
                <a16:creationId xmlns:a16="http://schemas.microsoft.com/office/drawing/2014/main" id="{0464A08C-B2E3-A1B2-3D23-F0D3AAB7A178}"/>
              </a:ext>
            </a:extLst>
          </p:cNvPr>
          <p:cNvCxnSpPr/>
          <p:nvPr/>
        </p:nvCxnSpPr>
        <p:spPr>
          <a:xfrm>
            <a:off x="4294414" y="5551714"/>
            <a:ext cx="0" cy="718457"/>
          </a:xfrm>
          <a:prstGeom prst="straightConnector1">
            <a:avLst/>
          </a:prstGeom>
          <a:ln>
            <a:solidFill>
              <a:srgbClr val="FF8120"/>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uora nuoliyhdysviiva 10">
            <a:extLst>
              <a:ext uri="{FF2B5EF4-FFF2-40B4-BE49-F238E27FC236}">
                <a16:creationId xmlns:a16="http://schemas.microsoft.com/office/drawing/2014/main" id="{6A87055A-4489-74D2-8216-9EEF685988F0}"/>
              </a:ext>
            </a:extLst>
          </p:cNvPr>
          <p:cNvCxnSpPr>
            <a:cxnSpLocks/>
          </p:cNvCxnSpPr>
          <p:nvPr/>
        </p:nvCxnSpPr>
        <p:spPr>
          <a:xfrm>
            <a:off x="6045650" y="5543550"/>
            <a:ext cx="2771779" cy="814363"/>
          </a:xfrm>
          <a:prstGeom prst="straightConnector1">
            <a:avLst/>
          </a:prstGeom>
          <a:ln>
            <a:solidFill>
              <a:srgbClr val="008D62"/>
            </a:solidFill>
            <a:tailEnd type="triangle"/>
          </a:ln>
        </p:spPr>
        <p:style>
          <a:lnRef idx="3">
            <a:schemeClr val="accent3"/>
          </a:lnRef>
          <a:fillRef idx="0">
            <a:schemeClr val="accent3"/>
          </a:fillRef>
          <a:effectRef idx="2">
            <a:schemeClr val="accent3"/>
          </a:effectRef>
          <a:fontRef idx="minor">
            <a:schemeClr val="tx1"/>
          </a:fontRef>
        </p:style>
      </p:cxnSp>
      <p:cxnSp>
        <p:nvCxnSpPr>
          <p:cNvPr id="13" name="Suora nuoliyhdysviiva 12">
            <a:extLst>
              <a:ext uri="{FF2B5EF4-FFF2-40B4-BE49-F238E27FC236}">
                <a16:creationId xmlns:a16="http://schemas.microsoft.com/office/drawing/2014/main" id="{45B1C8C5-F55F-4D45-AA7F-5945F7AD1E48}"/>
              </a:ext>
            </a:extLst>
          </p:cNvPr>
          <p:cNvCxnSpPr/>
          <p:nvPr/>
        </p:nvCxnSpPr>
        <p:spPr>
          <a:xfrm flipH="1">
            <a:off x="6343650" y="5543550"/>
            <a:ext cx="1379764" cy="726621"/>
          </a:xfrm>
          <a:prstGeom prst="straightConnector1">
            <a:avLst/>
          </a:prstGeom>
          <a:ln>
            <a:solidFill>
              <a:srgbClr val="FF847E"/>
            </a:solidFill>
            <a:tailEnd type="triangle"/>
          </a:ln>
        </p:spPr>
        <p:style>
          <a:lnRef idx="3">
            <a:schemeClr val="accent5"/>
          </a:lnRef>
          <a:fillRef idx="0">
            <a:schemeClr val="accent5"/>
          </a:fillRef>
          <a:effectRef idx="2">
            <a:schemeClr val="accent5"/>
          </a:effectRef>
          <a:fontRef idx="minor">
            <a:schemeClr val="tx1"/>
          </a:fontRef>
        </p:style>
      </p:cxnSp>
      <p:cxnSp>
        <p:nvCxnSpPr>
          <p:cNvPr id="15" name="Suora nuoliyhdysviiva 14">
            <a:extLst>
              <a:ext uri="{FF2B5EF4-FFF2-40B4-BE49-F238E27FC236}">
                <a16:creationId xmlns:a16="http://schemas.microsoft.com/office/drawing/2014/main" id="{1DA903B8-3C7A-A965-74A0-2C56B4538631}"/>
              </a:ext>
            </a:extLst>
          </p:cNvPr>
          <p:cNvCxnSpPr/>
          <p:nvPr/>
        </p:nvCxnSpPr>
        <p:spPr>
          <a:xfrm flipH="1">
            <a:off x="7837714" y="5535386"/>
            <a:ext cx="1657350" cy="791935"/>
          </a:xfrm>
          <a:prstGeom prst="straightConnector1">
            <a:avLst/>
          </a:prstGeom>
          <a:ln>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0" name="Tekstiruutu 9">
            <a:extLst>
              <a:ext uri="{FF2B5EF4-FFF2-40B4-BE49-F238E27FC236}">
                <a16:creationId xmlns:a16="http://schemas.microsoft.com/office/drawing/2014/main" id="{AC449964-8E2D-42AE-B2FA-ADB9C32EF0FE}"/>
              </a:ext>
            </a:extLst>
          </p:cNvPr>
          <p:cNvSpPr txBox="1"/>
          <p:nvPr/>
        </p:nvSpPr>
        <p:spPr>
          <a:xfrm>
            <a:off x="657224" y="1844958"/>
            <a:ext cx="11014981" cy="369332"/>
          </a:xfrm>
          <a:prstGeom prst="rect">
            <a:avLst/>
          </a:prstGeom>
          <a:solidFill>
            <a:schemeClr val="accent3">
              <a:lumMod val="20000"/>
              <a:lumOff val="80000"/>
            </a:schemeClr>
          </a:solidFill>
        </p:spPr>
        <p:txBody>
          <a:bodyPr wrap="square" rtlCol="0">
            <a:spAutoFit/>
          </a:bodyPr>
          <a:lstStyle/>
          <a:p>
            <a:pPr algn="ctr"/>
            <a:r>
              <a:rPr lang="fi-FI" b="1" dirty="0"/>
              <a:t>EHKÄISEVÄN TYÖN OSA-ALUEET JA NIIDEN SIJOITTUMINEN HYVINVOINTISUUNNITELMASSA</a:t>
            </a:r>
          </a:p>
        </p:txBody>
      </p:sp>
    </p:spTree>
    <p:extLst>
      <p:ext uri="{BB962C8B-B14F-4D97-AF65-F5344CB8AC3E}">
        <p14:creationId xmlns:p14="http://schemas.microsoft.com/office/powerpoint/2010/main" val="3492161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E65CE-7414-C7EB-1C36-2CEEFD41AA59}"/>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312B1AFC-50F5-3882-6FC7-44D7ECE07862}"/>
              </a:ext>
            </a:extLst>
          </p:cNvPr>
          <p:cNvPicPr>
            <a:picLocks noChangeAspect="1"/>
          </p:cNvPicPr>
          <p:nvPr/>
        </p:nvPicPr>
        <p:blipFill>
          <a:blip r:embed="rId2"/>
          <a:stretch>
            <a:fillRect/>
          </a:stretch>
        </p:blipFill>
        <p:spPr>
          <a:xfrm>
            <a:off x="0" y="0"/>
            <a:ext cx="12192000" cy="6858000"/>
          </a:xfrm>
          <a:prstGeom prst="rect">
            <a:avLst/>
          </a:prstGeom>
        </p:spPr>
      </p:pic>
      <p:graphicFrame>
        <p:nvGraphicFramePr>
          <p:cNvPr id="3" name="Taulukko 2">
            <a:extLst>
              <a:ext uri="{FF2B5EF4-FFF2-40B4-BE49-F238E27FC236}">
                <a16:creationId xmlns:a16="http://schemas.microsoft.com/office/drawing/2014/main" id="{54700E62-193A-1BB2-752B-ADD23891D001}"/>
              </a:ext>
            </a:extLst>
          </p:cNvPr>
          <p:cNvGraphicFramePr>
            <a:graphicFrameLocks noGrp="1"/>
          </p:cNvGraphicFramePr>
          <p:nvPr>
            <p:extLst>
              <p:ext uri="{D42A27DB-BD31-4B8C-83A1-F6EECF244321}">
                <p14:modId xmlns:p14="http://schemas.microsoft.com/office/powerpoint/2010/main" val="3611319963"/>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accent6"/>
                          </a:solidFill>
                        </a:rPr>
                        <a:t>JOHDANTO</a:t>
                      </a:r>
                    </a:p>
                  </a:txBody>
                  <a:tcPr anchor="ctr"/>
                </a:tc>
                <a:tc>
                  <a:txBody>
                    <a:bodyPr/>
                    <a:lstStyle/>
                    <a:p>
                      <a:pPr algn="ctr"/>
                      <a:r>
                        <a:rPr lang="fi-FI" sz="1200" dirty="0"/>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4" name="Suorakulmio: Pyöristetyt kulmat 3">
            <a:extLst>
              <a:ext uri="{FF2B5EF4-FFF2-40B4-BE49-F238E27FC236}">
                <a16:creationId xmlns:a16="http://schemas.microsoft.com/office/drawing/2014/main" id="{B16B1867-7106-2B48-54B2-228B9A93EA78}"/>
              </a:ext>
            </a:extLst>
          </p:cNvPr>
          <p:cNvSpPr/>
          <p:nvPr/>
        </p:nvSpPr>
        <p:spPr>
          <a:xfrm>
            <a:off x="210570" y="193049"/>
            <a:ext cx="11821937" cy="588071"/>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JOHDANTO/ Kuntastrategian hyvinvointiohjelma</a:t>
            </a:r>
          </a:p>
        </p:txBody>
      </p:sp>
      <p:sp>
        <p:nvSpPr>
          <p:cNvPr id="6" name="Suorakulmio: Pyöristetyt kulmat 5">
            <a:extLst>
              <a:ext uri="{FF2B5EF4-FFF2-40B4-BE49-F238E27FC236}">
                <a16:creationId xmlns:a16="http://schemas.microsoft.com/office/drawing/2014/main" id="{C14CB89B-71A7-BE27-3DB9-6D952EC31859}"/>
              </a:ext>
            </a:extLst>
          </p:cNvPr>
          <p:cNvSpPr/>
          <p:nvPr/>
        </p:nvSpPr>
        <p:spPr>
          <a:xfrm>
            <a:off x="8809264" y="1508930"/>
            <a:ext cx="3223242" cy="4091770"/>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buNone/>
            </a:pPr>
            <a:endParaRPr lang="fi-FI" sz="1400" b="1" kern="100" dirty="0">
              <a:solidFill>
                <a:schemeClr val="tx1"/>
              </a:solidFill>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Kunnan eri osastojen välisen yhteistyön lisääminen kuntalaisten hyvinvoinnin ja terveyden edistämiseksi</a:t>
            </a:r>
          </a:p>
          <a:p>
            <a:pPr marL="285750" indent="-285750">
              <a:lnSpc>
                <a:spcPct val="107000"/>
              </a:lnSpc>
              <a:spcAft>
                <a:spcPts val="800"/>
              </a:spcAft>
              <a:buFont typeface="Arial" panose="020B0604020202020204" pitchFamily="34" charset="0"/>
              <a:buChar cha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Kuntalaisten kuuleminen kyselyiden ja asukasfoorumeiden avulla</a:t>
            </a:r>
          </a:p>
          <a:p>
            <a:pPr marL="285750" indent="-285750">
              <a:lnSpc>
                <a:spcPct val="107000"/>
              </a:lnSpc>
              <a:spcAft>
                <a:spcPts val="800"/>
              </a:spcAft>
              <a:buFont typeface="Arial" panose="020B0604020202020204" pitchFamily="34" charset="0"/>
              <a:buChar cha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Hyvinvointisuunnitelman laatiminen ja sen tavoitteiden seuranta</a:t>
            </a:r>
          </a:p>
          <a:p>
            <a:pPr marL="285750" indent="-285750">
              <a:lnSpc>
                <a:spcPct val="107000"/>
              </a:lnSpc>
              <a:spcAft>
                <a:spcPts val="800"/>
              </a:spcAft>
              <a:buFont typeface="Arial" panose="020B0604020202020204" pitchFamily="34" charset="0"/>
              <a:buChar cha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Hyvinvointikertomuksissa esiin tulleiden ilmiöiden tunnistaminen ja niihin vastaaminen</a:t>
            </a:r>
          </a:p>
          <a:p>
            <a:pPr marL="285750" indent="-285750">
              <a:lnSpc>
                <a:spcPct val="107000"/>
              </a:lnSpc>
              <a:spcAft>
                <a:spcPts val="800"/>
              </a:spcAft>
              <a:buFont typeface="Arial" panose="020B0604020202020204" pitchFamily="34" charset="0"/>
              <a:buChar cha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Yhteistyö toisten kuntien, hyvinvointialueen ja järjestötoimijoiden kanssa hyvinvointityön vaikuttavuuden lisäämiseksi</a:t>
            </a:r>
          </a:p>
          <a:p>
            <a:pPr marL="285750" indent="-285750">
              <a:lnSpc>
                <a:spcPct val="107000"/>
              </a:lnSpc>
              <a:spcAft>
                <a:spcPts val="800"/>
              </a:spcAft>
              <a:buFont typeface="Arial" panose="020B0604020202020204" pitchFamily="34" charset="0"/>
              <a:buChar char="•"/>
            </a:pPr>
            <a:endParaRPr lang="fi-FI" sz="1200" kern="100" dirty="0">
              <a:solidFill>
                <a:schemeClr val="tx1"/>
              </a:solidFill>
              <a:latin typeface="Aptos" panose="020B0004020202020204" pitchFamily="34" charset="0"/>
              <a:ea typeface="Aptos" panose="020B0004020202020204" pitchFamily="34" charset="0"/>
              <a:cs typeface="Times New Roman" panose="02020603050405020304" pitchFamily="18" charset="0"/>
            </a:endParaRPr>
          </a:p>
        </p:txBody>
      </p:sp>
      <p:sp>
        <p:nvSpPr>
          <p:cNvPr id="7" name="Suorakulmio: Pyöristetyt kulmat 6">
            <a:extLst>
              <a:ext uri="{FF2B5EF4-FFF2-40B4-BE49-F238E27FC236}">
                <a16:creationId xmlns:a16="http://schemas.microsoft.com/office/drawing/2014/main" id="{DBD73941-C23A-29BD-87D5-1B616D751892}"/>
              </a:ext>
            </a:extLst>
          </p:cNvPr>
          <p:cNvSpPr/>
          <p:nvPr/>
        </p:nvSpPr>
        <p:spPr>
          <a:xfrm>
            <a:off x="210570" y="4202481"/>
            <a:ext cx="7627995" cy="1398219"/>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buNone/>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Vuosittain laaditaan hyvinvointiraportti, jossa käydään kootusti läpi hyvinvointisuunnitelmassa määriteltyjen mittareiden tulokset. Samassa raportissa arvioidaan hyvinvoinnin ja terveyden edistämistyön toteutumista kunnassa. Valtuustokauden lopulla laaditaan laaja hyvinvointikertomus, jossa tarkastellaan tuloksia kuluneen neljän vuoden ajalta ja tehdään valintoja hyte-työn painopistealueiksi.</a:t>
            </a:r>
          </a:p>
        </p:txBody>
      </p:sp>
      <p:sp>
        <p:nvSpPr>
          <p:cNvPr id="8" name="Nuoli: Oikea 7">
            <a:extLst>
              <a:ext uri="{FF2B5EF4-FFF2-40B4-BE49-F238E27FC236}">
                <a16:creationId xmlns:a16="http://schemas.microsoft.com/office/drawing/2014/main" id="{FCC035F6-9369-D74A-2D98-AC8BD1823F63}"/>
              </a:ext>
            </a:extLst>
          </p:cNvPr>
          <p:cNvSpPr/>
          <p:nvPr/>
        </p:nvSpPr>
        <p:spPr>
          <a:xfrm>
            <a:off x="7951257" y="2139043"/>
            <a:ext cx="759278" cy="588071"/>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9" name="Nuoli: Oikea 8">
            <a:extLst>
              <a:ext uri="{FF2B5EF4-FFF2-40B4-BE49-F238E27FC236}">
                <a16:creationId xmlns:a16="http://schemas.microsoft.com/office/drawing/2014/main" id="{D54B3A34-7167-898A-3809-A4DEBD67E1FD}"/>
              </a:ext>
            </a:extLst>
          </p:cNvPr>
          <p:cNvSpPr/>
          <p:nvPr/>
        </p:nvSpPr>
        <p:spPr>
          <a:xfrm rot="10800000">
            <a:off x="7944275" y="4547980"/>
            <a:ext cx="759278" cy="588071"/>
          </a:xfrm>
          <a:prstGeom prst="rightArrow">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0" name="Suorakulmio: Pyöristetyt kulmat 9">
            <a:extLst>
              <a:ext uri="{FF2B5EF4-FFF2-40B4-BE49-F238E27FC236}">
                <a16:creationId xmlns:a16="http://schemas.microsoft.com/office/drawing/2014/main" id="{EFB066F0-82D9-8D48-7186-7708DE529696}"/>
              </a:ext>
            </a:extLst>
          </p:cNvPr>
          <p:cNvSpPr/>
          <p:nvPr/>
        </p:nvSpPr>
        <p:spPr>
          <a:xfrm>
            <a:off x="210570" y="890608"/>
            <a:ext cx="7641958" cy="546724"/>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rPr>
              <a:t>HYVINVOINNIN JA TERVEYDEN EDISTÄMISTYÖN TAVOITTEET KUNTASTRATEGIASSA</a:t>
            </a:r>
          </a:p>
          <a:p>
            <a:pPr algn="ctr">
              <a:defRPr/>
            </a:pPr>
            <a:endPar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1" name="Suorakulmio: Pyöristetyt kulmat 10">
            <a:extLst>
              <a:ext uri="{FF2B5EF4-FFF2-40B4-BE49-F238E27FC236}">
                <a16:creationId xmlns:a16="http://schemas.microsoft.com/office/drawing/2014/main" id="{15DEA956-1125-0348-A555-865695676F77}"/>
              </a:ext>
            </a:extLst>
          </p:cNvPr>
          <p:cNvSpPr/>
          <p:nvPr/>
        </p:nvSpPr>
        <p:spPr>
          <a:xfrm>
            <a:off x="213347" y="1579475"/>
            <a:ext cx="2475278" cy="1581877"/>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Hyvinvoinnin ja terveyden edistämistyön vakiinnuttaminen osaksi kunnan peruspalveluja</a:t>
            </a:r>
          </a:p>
          <a:p>
            <a:pPr marR="0" lvl="0" algn="ctr" defTabSz="914400" rtl="0" eaLnBrk="1" fontAlgn="auto" latinLnBrk="0" hangingPunct="1">
              <a:lnSpc>
                <a:spcPct val="100000"/>
              </a:lnSpc>
              <a:spcBef>
                <a:spcPts val="0"/>
              </a:spcBef>
              <a:spcAft>
                <a:spcPts val="0"/>
              </a:spcAft>
              <a:buClrTx/>
              <a:buSzTx/>
              <a:tabLst/>
              <a:defRPr/>
            </a:pPr>
            <a:r>
              <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rPr>
              <a:t> </a:t>
            </a:r>
          </a:p>
        </p:txBody>
      </p:sp>
      <p:sp>
        <p:nvSpPr>
          <p:cNvPr id="12" name="Suorakulmio: Pyöristetyt kulmat 11">
            <a:extLst>
              <a:ext uri="{FF2B5EF4-FFF2-40B4-BE49-F238E27FC236}">
                <a16:creationId xmlns:a16="http://schemas.microsoft.com/office/drawing/2014/main" id="{CB6AAC46-3DBD-F79E-2011-C5D39158EC75}"/>
              </a:ext>
            </a:extLst>
          </p:cNvPr>
          <p:cNvSpPr/>
          <p:nvPr/>
        </p:nvSpPr>
        <p:spPr>
          <a:xfrm>
            <a:off x="5377250" y="1575382"/>
            <a:ext cx="2475278" cy="1581877"/>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Hyvinvoinnin ja terveyden edistämistyön vaikuttavuuden lisääminen</a:t>
            </a:r>
            <a:endParaRPr lang="fi-FI" sz="1200" kern="100" dirty="0">
              <a:solidFill>
                <a:schemeClr val="tx1"/>
              </a:solidFill>
              <a:latin typeface="Aptos" panose="020B0004020202020204" pitchFamily="34" charset="0"/>
              <a:ea typeface="Aptos" panose="020B0004020202020204" pitchFamily="34" charset="0"/>
              <a:cs typeface="Times New Roman" panose="02020603050405020304" pitchFamily="18" charset="0"/>
            </a:endParaRPr>
          </a:p>
          <a:p>
            <a:pPr marR="0" lvl="0" algn="ctr" defTabSz="914400" rtl="0" eaLnBrk="1" fontAlgn="auto" latinLnBrk="0" hangingPunct="1">
              <a:lnSpc>
                <a:spcPct val="100000"/>
              </a:lnSpc>
              <a:spcBef>
                <a:spcPts val="0"/>
              </a:spcBef>
              <a:spcAft>
                <a:spcPts val="0"/>
              </a:spcAft>
              <a:buClrTx/>
              <a:buSzTx/>
              <a:tabLst/>
              <a:defRPr/>
            </a:pPr>
            <a:r>
              <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rPr>
              <a:t> </a:t>
            </a:r>
          </a:p>
        </p:txBody>
      </p:sp>
      <p:sp>
        <p:nvSpPr>
          <p:cNvPr id="13" name="Suorakulmio: Pyöristetyt kulmat 12">
            <a:extLst>
              <a:ext uri="{FF2B5EF4-FFF2-40B4-BE49-F238E27FC236}">
                <a16:creationId xmlns:a16="http://schemas.microsoft.com/office/drawing/2014/main" id="{098AD67A-2D1D-DEE6-2715-B0A43919A987}"/>
              </a:ext>
            </a:extLst>
          </p:cNvPr>
          <p:cNvSpPr/>
          <p:nvPr/>
        </p:nvSpPr>
        <p:spPr>
          <a:xfrm>
            <a:off x="2795298" y="1579475"/>
            <a:ext cx="2475278" cy="1581877"/>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defRPr/>
            </a:pPr>
            <a:endPar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endParaRPr>
          </a:p>
          <a:p>
            <a:pPr algn="ctr">
              <a:defRPr/>
            </a:pPr>
            <a:r>
              <a:rPr lang="fi-FI" sz="1200"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Tiedon kerääminen kuntalaisten hyvinvoinnista ja elintavoista sekä kerätyn tiedon hyödyntäminen palveluiden suunnittelussa ja ilmiöiden tunnistamisessa</a:t>
            </a:r>
            <a:endParaRPr lang="fi-FI" sz="1200" kern="100" dirty="0">
              <a:solidFill>
                <a:schemeClr val="tx1"/>
              </a:solidFill>
              <a:latin typeface="Aptos" panose="020B0004020202020204" pitchFamily="34" charset="0"/>
              <a:ea typeface="Aptos" panose="020B0004020202020204" pitchFamily="34" charset="0"/>
              <a:cs typeface="Times New Roman" panose="02020603050405020304" pitchFamily="18" charset="0"/>
            </a:endParaRPr>
          </a:p>
          <a:p>
            <a:pPr marR="0" lvl="0" algn="ctr" defTabSz="914400" rtl="0" eaLnBrk="1" fontAlgn="auto" latinLnBrk="0" hangingPunct="1">
              <a:lnSpc>
                <a:spcPct val="100000"/>
              </a:lnSpc>
              <a:spcBef>
                <a:spcPts val="0"/>
              </a:spcBef>
              <a:spcAft>
                <a:spcPts val="0"/>
              </a:spcAft>
              <a:buClrTx/>
              <a:buSzTx/>
              <a:tabLst/>
              <a:defRPr/>
            </a:pPr>
            <a:r>
              <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rPr>
              <a:t> </a:t>
            </a:r>
          </a:p>
        </p:txBody>
      </p:sp>
      <p:sp>
        <p:nvSpPr>
          <p:cNvPr id="14" name="Suorakulmio: Pyöristetyt kulmat 13">
            <a:extLst>
              <a:ext uri="{FF2B5EF4-FFF2-40B4-BE49-F238E27FC236}">
                <a16:creationId xmlns:a16="http://schemas.microsoft.com/office/drawing/2014/main" id="{D4103074-5981-7BD0-17EC-176B4BF4B796}"/>
              </a:ext>
            </a:extLst>
          </p:cNvPr>
          <p:cNvSpPr/>
          <p:nvPr/>
        </p:nvSpPr>
        <p:spPr>
          <a:xfrm>
            <a:off x="8809264" y="852716"/>
            <a:ext cx="3223242" cy="546724"/>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rPr>
              <a:t>KESKEISET TOIMENPITEET</a:t>
            </a:r>
          </a:p>
          <a:p>
            <a:pPr algn="ctr">
              <a:defRPr/>
            </a:pPr>
            <a:endPar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
        <p:nvSpPr>
          <p:cNvPr id="16" name="Suorakulmio: Pyöristetyt kulmat 15">
            <a:extLst>
              <a:ext uri="{FF2B5EF4-FFF2-40B4-BE49-F238E27FC236}">
                <a16:creationId xmlns:a16="http://schemas.microsoft.com/office/drawing/2014/main" id="{51074D22-38E6-D68F-FEC3-22E66032A88C}"/>
              </a:ext>
            </a:extLst>
          </p:cNvPr>
          <p:cNvSpPr/>
          <p:nvPr/>
        </p:nvSpPr>
        <p:spPr>
          <a:xfrm>
            <a:off x="210570" y="3423287"/>
            <a:ext cx="7641958" cy="546724"/>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endParaRPr>
          </a:p>
          <a:p>
            <a:pPr algn="ctr">
              <a:defRPr/>
            </a:pPr>
            <a:r>
              <a:rPr lang="fi-FI" sz="1400" b="1" dirty="0">
                <a:solidFill>
                  <a:schemeClr val="tx1"/>
                </a:solidFill>
                <a:latin typeface="Aptos" panose="02110004020202020204"/>
              </a:rPr>
              <a:t>ARVIOINTI VUOSITTAIN JA VALTUUSTOKAUSITTAIN</a:t>
            </a:r>
          </a:p>
          <a:p>
            <a:pPr algn="ctr">
              <a:defRPr/>
            </a:pPr>
            <a:endParaRPr kumimoji="0" lang="fi-FI" sz="1400" b="1"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5260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7DEA5E4E-8F9B-CAA9-4117-8008C5AD2D40}"/>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7BD8EBFC-F16C-9A62-4390-4CA63222AF52}"/>
              </a:ext>
            </a:extLst>
          </p:cNvPr>
          <p:cNvPicPr>
            <a:picLocks noChangeAspect="1"/>
          </p:cNvPicPr>
          <p:nvPr/>
        </p:nvPicPr>
        <p:blipFill>
          <a:blip r:embed="rId2"/>
          <a:stretch>
            <a:fillRect/>
          </a:stretch>
        </p:blipFill>
        <p:spPr>
          <a:xfrm>
            <a:off x="0" y="0"/>
            <a:ext cx="12192000" cy="6858000"/>
          </a:xfrm>
          <a:prstGeom prst="rect">
            <a:avLst/>
          </a:prstGeom>
        </p:spPr>
      </p:pic>
      <p:sp>
        <p:nvSpPr>
          <p:cNvPr id="10" name="Suorakulmio: Pyöristetyt kulmat 9">
            <a:extLst>
              <a:ext uri="{FF2B5EF4-FFF2-40B4-BE49-F238E27FC236}">
                <a16:creationId xmlns:a16="http://schemas.microsoft.com/office/drawing/2014/main" id="{45D48AF4-714C-3AE5-3E88-CC87E8F92A8C}"/>
              </a:ext>
            </a:extLst>
          </p:cNvPr>
          <p:cNvSpPr/>
          <p:nvPr/>
        </p:nvSpPr>
        <p:spPr>
          <a:xfrm>
            <a:off x="3018062" y="30452"/>
            <a:ext cx="6155871" cy="80513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HYVINVOINNIN JA TERVEYDEN EDISTÄMINEN</a:t>
            </a:r>
          </a:p>
        </p:txBody>
      </p:sp>
      <p:graphicFrame>
        <p:nvGraphicFramePr>
          <p:cNvPr id="16" name="Taulukko 15">
            <a:extLst>
              <a:ext uri="{FF2B5EF4-FFF2-40B4-BE49-F238E27FC236}">
                <a16:creationId xmlns:a16="http://schemas.microsoft.com/office/drawing/2014/main" id="{728EAA6A-867D-C661-27F6-F165CC06F74B}"/>
              </a:ext>
            </a:extLst>
          </p:cNvPr>
          <p:cNvGraphicFramePr>
            <a:graphicFrameLocks noGrp="1"/>
          </p:cNvGraphicFramePr>
          <p:nvPr>
            <p:extLst>
              <p:ext uri="{D42A27DB-BD31-4B8C-83A1-F6EECF244321}">
                <p14:modId xmlns:p14="http://schemas.microsoft.com/office/powerpoint/2010/main" val="740025850"/>
              </p:ext>
            </p:extLst>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solidFill>
                            <a:schemeClr val="accent6"/>
                          </a:solidFill>
                        </a:rPr>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3" name="Suorakulmio: Pyöristetyt kulmat 2">
            <a:extLst>
              <a:ext uri="{FF2B5EF4-FFF2-40B4-BE49-F238E27FC236}">
                <a16:creationId xmlns:a16="http://schemas.microsoft.com/office/drawing/2014/main" id="{50F79D00-835F-7F21-21CF-36C33E0EB4AD}"/>
              </a:ext>
            </a:extLst>
          </p:cNvPr>
          <p:cNvSpPr/>
          <p:nvPr/>
        </p:nvSpPr>
        <p:spPr>
          <a:xfrm>
            <a:off x="210571" y="2343573"/>
            <a:ext cx="11770857" cy="3630507"/>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fi-FI" sz="1600" dirty="0">
                <a:solidFill>
                  <a:schemeClr val="tx1"/>
                </a:solidFill>
              </a:rPr>
              <a:t>Ensisijainen vastuu hyvinvoinnin ja terveyden edistämisestä omassa toiminnassaan.</a:t>
            </a:r>
          </a:p>
          <a:p>
            <a:pPr marL="285750" indent="-285750">
              <a:buFont typeface="Arial" panose="020B0604020202020204" pitchFamily="34" charset="0"/>
              <a:buChar char="•"/>
            </a:pPr>
            <a:r>
              <a:rPr lang="fi-FI" sz="1600" dirty="0">
                <a:solidFill>
                  <a:schemeClr val="tx1"/>
                </a:solidFill>
              </a:rPr>
              <a:t>Strategisessa suunnittelussa asetettava tavoitteet ja määriteltävä toimenpiteet.</a:t>
            </a:r>
          </a:p>
          <a:p>
            <a:pPr marL="285750" indent="-285750">
              <a:buFont typeface="Arial" panose="020B0604020202020204" pitchFamily="34" charset="0"/>
              <a:buChar char="•"/>
            </a:pPr>
            <a:r>
              <a:rPr lang="fi-FI" sz="1600" dirty="0">
                <a:solidFill>
                  <a:schemeClr val="tx1"/>
                </a:solidFill>
              </a:rPr>
              <a:t>Tehtävä päätösten vaikutusten ennakkoarviointi ihmisten hyvinvointiin ja terveyteen kohdistuvista päätöksistä väestöryhmittäin.</a:t>
            </a:r>
          </a:p>
          <a:p>
            <a:pPr marL="285750" indent="-285750">
              <a:buFont typeface="Arial" panose="020B0604020202020204" pitchFamily="34" charset="0"/>
              <a:buChar char="•"/>
            </a:pPr>
            <a:r>
              <a:rPr lang="fi-FI" sz="1600" dirty="0">
                <a:solidFill>
                  <a:schemeClr val="tx1"/>
                </a:solidFill>
              </a:rPr>
              <a:t>Nimettävä terveyden- ja hyvinvoinnin edistämisen vastuutaho.</a:t>
            </a:r>
          </a:p>
          <a:p>
            <a:pPr marL="285750" indent="-285750">
              <a:buFont typeface="Arial" panose="020B0604020202020204" pitchFamily="34" charset="0"/>
              <a:buChar char="•"/>
            </a:pPr>
            <a:r>
              <a:rPr lang="fi-FI" sz="1600" dirty="0">
                <a:solidFill>
                  <a:schemeClr val="tx1"/>
                </a:solidFill>
              </a:rPr>
              <a:t>Seurattava asukkaiden elinoloja, hyvinvointia ja terveyttä sekä niihin vaikuttavia tekijöitä alueittain ja väestöryhmittäin.</a:t>
            </a:r>
          </a:p>
          <a:p>
            <a:pPr marL="285750" indent="-285750">
              <a:buFont typeface="Arial" panose="020B0604020202020204" pitchFamily="34" charset="0"/>
              <a:buChar char="•"/>
            </a:pPr>
            <a:r>
              <a:rPr lang="fi-FI" sz="1600" dirty="0">
                <a:solidFill>
                  <a:schemeClr val="tx1"/>
                </a:solidFill>
              </a:rPr>
              <a:t>Raportoitava valtuustolleen vuosittain hytestä ja valmisteltava valtuustokausittain hyvinvointikertomus ja –suunnitelma.</a:t>
            </a:r>
          </a:p>
          <a:p>
            <a:pPr marL="285750" indent="-285750">
              <a:buFont typeface="Arial" panose="020B0604020202020204" pitchFamily="34" charset="0"/>
              <a:buChar char="•"/>
            </a:pPr>
            <a:r>
              <a:rPr lang="fi-FI" sz="1600" dirty="0">
                <a:solidFill>
                  <a:schemeClr val="tx1"/>
                </a:solidFill>
              </a:rPr>
              <a:t>Tehtävä hyvinvoinnin ja terveyden edistämisessä yhteisteistyötä hyvinvointialueen on tehtävä yhteistyötä ja tuettava sitä asiantuntemuksellaan sekä tehtävä yhteistyötä alueella toimivien muiden julkisten toimijoiden, yksityisten yritysten ja yleishyödyllisten yhteisöjen kanssa.</a:t>
            </a:r>
          </a:p>
          <a:p>
            <a:pPr marL="285750" indent="-285750">
              <a:buFont typeface="Arial" panose="020B0604020202020204" pitchFamily="34" charset="0"/>
              <a:buChar char="•"/>
            </a:pPr>
            <a:r>
              <a:rPr lang="fi-FI" sz="1600" dirty="0">
                <a:solidFill>
                  <a:schemeClr val="tx1"/>
                </a:solidFill>
              </a:rPr>
              <a:t>Kunnan on edistettävä hyvinvoinnin ja terveydenedistämistyötä tekevien järjestöjen toimintaedellytyksiä ja vaikutusmahdollisuuksia.</a:t>
            </a:r>
          </a:p>
          <a:p>
            <a:pPr marL="285750" indent="-285750">
              <a:buFont typeface="Arial" panose="020B0604020202020204" pitchFamily="34" charset="0"/>
              <a:buChar char="•"/>
            </a:pPr>
            <a:r>
              <a:rPr lang="fi-FI" sz="1600" dirty="0">
                <a:solidFill>
                  <a:schemeClr val="tx1"/>
                </a:solidFill>
              </a:rPr>
              <a:t>Osallistuttava vuosittaisiin hyvinvoinnin ja terveyden edistämistä koskeviin neuvotteluihin</a:t>
            </a:r>
          </a:p>
          <a:p>
            <a:r>
              <a:rPr lang="fi-FI" sz="1000" dirty="0">
                <a:solidFill>
                  <a:schemeClr val="tx1"/>
                </a:solidFill>
              </a:rPr>
              <a:t>											Lähde: kuntaliitto.fi</a:t>
            </a:r>
          </a:p>
        </p:txBody>
      </p:sp>
      <p:sp>
        <p:nvSpPr>
          <p:cNvPr id="5" name="Tekstiruutu 4">
            <a:extLst>
              <a:ext uri="{FF2B5EF4-FFF2-40B4-BE49-F238E27FC236}">
                <a16:creationId xmlns:a16="http://schemas.microsoft.com/office/drawing/2014/main" id="{9CD9B293-4224-FF3E-41EC-FDC78E995DCC}"/>
              </a:ext>
            </a:extLst>
          </p:cNvPr>
          <p:cNvSpPr txBox="1"/>
          <p:nvPr/>
        </p:nvSpPr>
        <p:spPr>
          <a:xfrm>
            <a:off x="210571" y="1143244"/>
            <a:ext cx="1177085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b="0" i="0" u="none" strike="noStrike" kern="1200" cap="none" spc="0" normalizeH="0" baseline="0" noProof="0" dirty="0">
                <a:ln>
                  <a:noFill/>
                </a:ln>
                <a:solidFill>
                  <a:schemeClr val="tx1"/>
                </a:solidFill>
                <a:effectLst/>
                <a:uLnTx/>
                <a:uFillTx/>
                <a:latin typeface="Aptos" panose="02110004020202020204"/>
                <a:ea typeface="+mn-ea"/>
                <a:cs typeface="+mn-cs"/>
              </a:rPr>
              <a:t>Hyvinvoinnin ja terveyden edistämistyö (hyte) on kuntien lakisääteinen tehtävä.</a:t>
            </a:r>
            <a:r>
              <a:rPr lang="fi-FI" dirty="0">
                <a:latin typeface="Aptos" panose="02110004020202020204"/>
              </a:rPr>
              <a:t> </a:t>
            </a:r>
            <a:r>
              <a:rPr lang="fi-FI" dirty="0">
                <a:solidFill>
                  <a:schemeClr val="tx1"/>
                </a:solidFill>
                <a:latin typeface="Aptos" panose="02110004020202020204"/>
              </a:rPr>
              <a:t>Sosiaali- ja terveyspalvelujen järjestämisvastuun siirryttyä hyvinvointialueille vuoden 2023 alusta lukien tuli kuntien määritellä uudelleen hyvinvoinnin ja terveyden edistämistyön rakenteet organisaatiossaan. Laissa sosiaali- ja terveydenhuollon järjestämisestä (612/2021) kunnille määriteltiin seuraavia tehtäviä</a:t>
            </a:r>
            <a:r>
              <a:rPr lang="fi-FI" sz="1600" dirty="0">
                <a:solidFill>
                  <a:schemeClr val="tx1"/>
                </a:solidFill>
                <a:latin typeface="Aptos" panose="02110004020202020204"/>
              </a:rPr>
              <a:t>:</a:t>
            </a:r>
            <a:endParaRPr kumimoji="0" lang="fi-FI" sz="1600" b="0" i="0" u="none" strike="noStrike" kern="1200" cap="none" spc="0" normalizeH="0" baseline="0" noProof="0" dirty="0">
              <a:ln>
                <a:noFill/>
              </a:ln>
              <a:solidFill>
                <a:schemeClr val="tx1"/>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4391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29524F7F-1259-DBA3-F6EA-B81AE364E98A}"/>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BE56F16C-3DCD-6E5F-11B3-A465C664E374}"/>
              </a:ext>
            </a:extLst>
          </p:cNvPr>
          <p:cNvPicPr>
            <a:picLocks noChangeAspect="1"/>
          </p:cNvPicPr>
          <p:nvPr/>
        </p:nvPicPr>
        <p:blipFill>
          <a:blip r:embed="rId2"/>
          <a:stretch>
            <a:fillRect/>
          </a:stretch>
        </p:blipFill>
        <p:spPr>
          <a:xfrm>
            <a:off x="0" y="0"/>
            <a:ext cx="12192000" cy="6858000"/>
          </a:xfrm>
          <a:prstGeom prst="rect">
            <a:avLst/>
          </a:prstGeom>
        </p:spPr>
      </p:pic>
      <p:sp>
        <p:nvSpPr>
          <p:cNvPr id="10" name="Suorakulmio: Pyöristetyt kulmat 9">
            <a:extLst>
              <a:ext uri="{FF2B5EF4-FFF2-40B4-BE49-F238E27FC236}">
                <a16:creationId xmlns:a16="http://schemas.microsoft.com/office/drawing/2014/main" id="{F9A769ED-82D9-DA6F-8CF7-04700404C68A}"/>
              </a:ext>
            </a:extLst>
          </p:cNvPr>
          <p:cNvSpPr/>
          <p:nvPr/>
        </p:nvSpPr>
        <p:spPr>
          <a:xfrm>
            <a:off x="3018062" y="30452"/>
            <a:ext cx="6155871" cy="80513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HYVINVOINNIN JA TERVEYDEN EDISTÄMINEN</a:t>
            </a:r>
          </a:p>
        </p:txBody>
      </p:sp>
      <p:graphicFrame>
        <p:nvGraphicFramePr>
          <p:cNvPr id="16" name="Taulukko 15">
            <a:extLst>
              <a:ext uri="{FF2B5EF4-FFF2-40B4-BE49-F238E27FC236}">
                <a16:creationId xmlns:a16="http://schemas.microsoft.com/office/drawing/2014/main" id="{D241CD67-7D1C-5757-1DBA-554D930D5412}"/>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solidFill>
                            <a:schemeClr val="accent6"/>
                          </a:solidFill>
                        </a:rPr>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sp>
        <p:nvSpPr>
          <p:cNvPr id="3" name="Suorakulmio: Pyöristetyt kulmat 2">
            <a:extLst>
              <a:ext uri="{FF2B5EF4-FFF2-40B4-BE49-F238E27FC236}">
                <a16:creationId xmlns:a16="http://schemas.microsoft.com/office/drawing/2014/main" id="{5D852A64-C39C-9032-5BB6-B779238EB36B}"/>
              </a:ext>
            </a:extLst>
          </p:cNvPr>
          <p:cNvSpPr/>
          <p:nvPr/>
        </p:nvSpPr>
        <p:spPr>
          <a:xfrm>
            <a:off x="5894613" y="1143244"/>
            <a:ext cx="6086811" cy="4875171"/>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i-FI" sz="1000" dirty="0">
                <a:solidFill>
                  <a:schemeClr val="tx1"/>
                </a:solidFill>
              </a:rPr>
              <a:t>					</a:t>
            </a:r>
          </a:p>
          <a:p>
            <a:endParaRPr lang="fi-FI" sz="1000" dirty="0">
              <a:solidFill>
                <a:schemeClr val="tx1"/>
              </a:solidFill>
            </a:endParaRPr>
          </a:p>
          <a:p>
            <a:endParaRPr lang="fi-FI" sz="1000" dirty="0">
              <a:solidFill>
                <a:schemeClr val="tx1"/>
              </a:solidFill>
            </a:endParaRPr>
          </a:p>
          <a:p>
            <a:r>
              <a:rPr lang="fi-FI" sz="1600" dirty="0">
                <a:solidFill>
                  <a:schemeClr val="tx1"/>
                </a:solidFill>
              </a:rPr>
              <a:t>	HYVINVOINTITYÖRYHMÄN KOKOONPANO:</a:t>
            </a:r>
          </a:p>
          <a:p>
            <a:r>
              <a:rPr lang="fi-FI" sz="1400" dirty="0">
                <a:solidFill>
                  <a:schemeClr val="tx1"/>
                </a:solidFill>
              </a:rPr>
              <a:t>		</a:t>
            </a:r>
          </a:p>
          <a:p>
            <a:r>
              <a:rPr lang="fi-FI" sz="1400" dirty="0">
                <a:solidFill>
                  <a:schemeClr val="tx1"/>
                </a:solidFill>
              </a:rPr>
              <a:t>	hyvinvointi- ja sivistysjohtaja			hyvinvointikoordinaattori</a:t>
            </a:r>
          </a:p>
          <a:p>
            <a:r>
              <a:rPr lang="fi-FI" sz="1400" dirty="0">
                <a:solidFill>
                  <a:schemeClr val="tx1"/>
                </a:solidFill>
              </a:rPr>
              <a:t>	kunnan henkilöstöasiantuntija	</a:t>
            </a:r>
          </a:p>
          <a:p>
            <a:r>
              <a:rPr lang="fi-FI" sz="1400" dirty="0">
                <a:solidFill>
                  <a:schemeClr val="tx1"/>
                </a:solidFill>
              </a:rPr>
              <a:t>	tekninen johtaja		</a:t>
            </a:r>
          </a:p>
          <a:p>
            <a:r>
              <a:rPr lang="fi-FI" sz="1400" dirty="0">
                <a:solidFill>
                  <a:schemeClr val="tx1"/>
                </a:solidFill>
              </a:rPr>
              <a:t>	yhtenäiskoulun rehtori		</a:t>
            </a:r>
          </a:p>
          <a:p>
            <a:r>
              <a:rPr lang="fi-FI" sz="1400" dirty="0">
                <a:solidFill>
                  <a:schemeClr val="tx1"/>
                </a:solidFill>
              </a:rPr>
              <a:t>	vanhus- ja vammaisneuvoston edustaja</a:t>
            </a:r>
          </a:p>
          <a:p>
            <a:r>
              <a:rPr lang="fi-FI" sz="1400" dirty="0">
                <a:solidFill>
                  <a:schemeClr val="tx1"/>
                </a:solidFill>
              </a:rPr>
              <a:t>	vapaa-aikatoimen päällikkö	</a:t>
            </a:r>
          </a:p>
          <a:p>
            <a:r>
              <a:rPr lang="fi-FI" sz="1400" dirty="0">
                <a:solidFill>
                  <a:schemeClr val="tx1"/>
                </a:solidFill>
              </a:rPr>
              <a:t>	kirjasto- ja kulttuuritoimen päällikkö</a:t>
            </a:r>
          </a:p>
          <a:p>
            <a:r>
              <a:rPr lang="fi-FI" sz="1400" dirty="0">
                <a:solidFill>
                  <a:schemeClr val="tx1"/>
                </a:solidFill>
              </a:rPr>
              <a:t>	varhaiskasvatuspäällikkö</a:t>
            </a:r>
          </a:p>
          <a:p>
            <a:r>
              <a:rPr lang="fi-FI" sz="1400" dirty="0">
                <a:solidFill>
                  <a:schemeClr val="tx1"/>
                </a:solidFill>
              </a:rPr>
              <a:t>	järjestöjen edustaja				kunnanhallituksen edustaja</a:t>
            </a:r>
          </a:p>
          <a:p>
            <a:r>
              <a:rPr lang="fi-FI" sz="1400" dirty="0">
                <a:solidFill>
                  <a:schemeClr val="tx1"/>
                </a:solidFill>
              </a:rPr>
              <a:t>					</a:t>
            </a:r>
          </a:p>
          <a:p>
            <a:r>
              <a:rPr lang="fi-FI" sz="1400" dirty="0">
                <a:solidFill>
                  <a:schemeClr val="tx1"/>
                </a:solidFill>
              </a:rPr>
              <a:t>	K-S hyvinvointialue:</a:t>
            </a:r>
          </a:p>
          <a:p>
            <a:r>
              <a:rPr lang="fi-FI" sz="1400" dirty="0">
                <a:solidFill>
                  <a:schemeClr val="tx1"/>
                </a:solidFill>
              </a:rPr>
              <a:t>	palvelujohtaja (hyvinvointi ja kumppanuudet)		palvelupäällikkö (ikääntyneiden ja vammaisten palvelut)</a:t>
            </a:r>
          </a:p>
          <a:p>
            <a:r>
              <a:rPr lang="fi-FI" sz="1400" dirty="0">
                <a:solidFill>
                  <a:schemeClr val="tx1"/>
                </a:solidFill>
              </a:rPr>
              <a:t>	palvelupäällikkö (neuvola ja seksuaaliterveyspalvelut)	perhekeskuskoordinaattori</a:t>
            </a:r>
          </a:p>
          <a:p>
            <a:r>
              <a:rPr lang="fi-FI" sz="1400" dirty="0">
                <a:solidFill>
                  <a:schemeClr val="tx1"/>
                </a:solidFill>
              </a:rPr>
              <a:t>	palveluvastaava (terveydenhuollon palvelut, Joutsa)</a:t>
            </a:r>
          </a:p>
          <a:p>
            <a:endParaRPr lang="fi-FI" sz="1400" dirty="0">
              <a:solidFill>
                <a:schemeClr val="tx1"/>
              </a:solidFill>
            </a:endParaRPr>
          </a:p>
          <a:p>
            <a:endParaRPr lang="fi-FI" sz="1400" dirty="0">
              <a:solidFill>
                <a:schemeClr val="tx1"/>
              </a:solidFill>
            </a:endParaRPr>
          </a:p>
          <a:p>
            <a:r>
              <a:rPr lang="fi-FI" sz="1400" dirty="0">
                <a:solidFill>
                  <a:schemeClr val="tx1"/>
                </a:solidFill>
              </a:rPr>
              <a:t>							</a:t>
            </a:r>
          </a:p>
        </p:txBody>
      </p:sp>
      <p:sp>
        <p:nvSpPr>
          <p:cNvPr id="5" name="Tekstiruutu 4">
            <a:extLst>
              <a:ext uri="{FF2B5EF4-FFF2-40B4-BE49-F238E27FC236}">
                <a16:creationId xmlns:a16="http://schemas.microsoft.com/office/drawing/2014/main" id="{B4A4C706-C586-3DDE-9ECD-BC8945C7B8C0}"/>
              </a:ext>
            </a:extLst>
          </p:cNvPr>
          <p:cNvSpPr txBox="1"/>
          <p:nvPr/>
        </p:nvSpPr>
        <p:spPr>
          <a:xfrm>
            <a:off x="210570" y="1143244"/>
            <a:ext cx="5553415" cy="4339650"/>
          </a:xfrm>
          <a:prstGeom prst="rect">
            <a:avLst/>
          </a:prstGeom>
          <a:noFill/>
        </p:spPr>
        <p:txBody>
          <a:bodyPr wrap="square">
            <a:spAutoFit/>
          </a:bodyPr>
          <a:lstStyle/>
          <a:p>
            <a:pPr algn="ctr"/>
            <a:r>
              <a:rPr lang="fi-FI" dirty="0"/>
              <a:t>Hyvinvoinnin ja terveyden edistämistyö Joutsassa</a:t>
            </a:r>
          </a:p>
          <a:p>
            <a:endParaRPr lang="fi-FI" dirty="0"/>
          </a:p>
          <a:p>
            <a:r>
              <a:rPr lang="fi-FI" sz="1600" dirty="0"/>
              <a:t>Hyvinvoinnin ja terveyden edistäminen on Joutsassa sijoitettu osaksi hyvinvointi- ja sivistysosastoa, mutta hyvinvointitehtävästä vastaavat kaikki hallinnonalat. Työtä koordinoivat hyvinvointi- ja sivistysjohtaja ja hyvinvointikoordinaattori. Hyvinvointikertomuksen vuosittainen raportti laaditaan keväällä, jotta hallintokunnat voivat yhteistyössä toteuttaa hyvinvointia edistäviä hankkeita talousarvion laadinnassa. Kunnan hyvinvointityö on tiedolla johtamista sekä ennaltaehkäisevää työtä korostavaa.</a:t>
            </a:r>
          </a:p>
          <a:p>
            <a:endParaRPr lang="fi-FI" sz="1600" dirty="0"/>
          </a:p>
          <a:p>
            <a:r>
              <a:rPr lang="fi-FI" sz="1600" dirty="0"/>
              <a:t>Keskeisenä toimijana hyvinvoinnin ja terveyden edistämistyössä on monialainen hyvinvointityöryhmä, jonka tehtävänä on hyvinvointia edistävien käytänteiden suunnittelu ja ohjaus hyvinvointisuunnitelman ja –kertomuksen laadinnassa. </a:t>
            </a:r>
          </a:p>
        </p:txBody>
      </p:sp>
    </p:spTree>
    <p:extLst>
      <p:ext uri="{BB962C8B-B14F-4D97-AF65-F5344CB8AC3E}">
        <p14:creationId xmlns:p14="http://schemas.microsoft.com/office/powerpoint/2010/main" val="2049098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2694CA4E-FD6E-A7B1-124A-CEBE9FA78C3D}"/>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31DA6695-4BD8-AEE0-1616-F0FAD7F3AC4C}"/>
              </a:ext>
            </a:extLst>
          </p:cNvPr>
          <p:cNvPicPr>
            <a:picLocks noChangeAspect="1"/>
          </p:cNvPicPr>
          <p:nvPr/>
        </p:nvPicPr>
        <p:blipFill>
          <a:blip r:embed="rId2"/>
          <a:stretch>
            <a:fillRect/>
          </a:stretch>
        </p:blipFill>
        <p:spPr>
          <a:xfrm>
            <a:off x="0" y="16328"/>
            <a:ext cx="12192000" cy="6858000"/>
          </a:xfrm>
          <a:prstGeom prst="rect">
            <a:avLst/>
          </a:prstGeom>
        </p:spPr>
      </p:pic>
      <p:sp>
        <p:nvSpPr>
          <p:cNvPr id="10" name="Suorakulmio: Pyöristetyt kulmat 9">
            <a:extLst>
              <a:ext uri="{FF2B5EF4-FFF2-40B4-BE49-F238E27FC236}">
                <a16:creationId xmlns:a16="http://schemas.microsoft.com/office/drawing/2014/main" id="{9C027A0A-8B04-DF6D-05B8-6916B61ED972}"/>
              </a:ext>
            </a:extLst>
          </p:cNvPr>
          <p:cNvSpPr/>
          <p:nvPr/>
        </p:nvSpPr>
        <p:spPr>
          <a:xfrm>
            <a:off x="2849336" y="30452"/>
            <a:ext cx="6392635" cy="805133"/>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HYVINVOINNIN JA TERVEYDEN EDISTÄMINEN/</a:t>
            </a:r>
            <a:r>
              <a:rPr lang="fi-FI" sz="2800" dirty="0">
                <a:solidFill>
                  <a:prstClr val="white"/>
                </a:solidFill>
                <a:latin typeface="Aptos" panose="02110004020202020204"/>
              </a:rPr>
              <a:t>H</a:t>
            </a:r>
            <a:r>
              <a:rPr kumimoji="0" lang="fi-FI" sz="2800" b="0" i="0" u="none" strike="noStrike" kern="1200" cap="none" spc="0" normalizeH="0" baseline="0" noProof="0" dirty="0">
                <a:ln>
                  <a:noFill/>
                </a:ln>
                <a:solidFill>
                  <a:prstClr val="white"/>
                </a:solidFill>
                <a:effectLst/>
                <a:uLnTx/>
                <a:uFillTx/>
                <a:latin typeface="Aptos" panose="02110004020202020204"/>
                <a:ea typeface="+mn-ea"/>
                <a:cs typeface="+mn-cs"/>
              </a:rPr>
              <a:t>yte-työ organisaatiossa</a:t>
            </a:r>
          </a:p>
        </p:txBody>
      </p:sp>
      <p:graphicFrame>
        <p:nvGraphicFramePr>
          <p:cNvPr id="16" name="Taulukko 15">
            <a:extLst>
              <a:ext uri="{FF2B5EF4-FFF2-40B4-BE49-F238E27FC236}">
                <a16:creationId xmlns:a16="http://schemas.microsoft.com/office/drawing/2014/main" id="{09EAEBDB-66DC-AC25-5E56-66DE88389F80}"/>
              </a:ext>
            </a:extLst>
          </p:cNvPr>
          <p:cNvGraphicFramePr>
            <a:graphicFrameLocks noGrp="1"/>
          </p:cNvGraphicFramePr>
          <p:nvPr/>
        </p:nvGraphicFramePr>
        <p:xfrm>
          <a:off x="210571" y="6148475"/>
          <a:ext cx="11770857" cy="640080"/>
        </p:xfrm>
        <a:graphic>
          <a:graphicData uri="http://schemas.openxmlformats.org/drawingml/2006/table">
            <a:tbl>
              <a:tblPr firstRow="1" bandRow="1">
                <a:tableStyleId>{073A0DAA-6AF3-43AB-8588-CEC1D06C72B9}</a:tableStyleId>
              </a:tblPr>
              <a:tblGrid>
                <a:gridCol w="1681551">
                  <a:extLst>
                    <a:ext uri="{9D8B030D-6E8A-4147-A177-3AD203B41FA5}">
                      <a16:colId xmlns:a16="http://schemas.microsoft.com/office/drawing/2014/main" val="3799671680"/>
                    </a:ext>
                  </a:extLst>
                </a:gridCol>
                <a:gridCol w="1681551">
                  <a:extLst>
                    <a:ext uri="{9D8B030D-6E8A-4147-A177-3AD203B41FA5}">
                      <a16:colId xmlns:a16="http://schemas.microsoft.com/office/drawing/2014/main" val="3570637380"/>
                    </a:ext>
                  </a:extLst>
                </a:gridCol>
                <a:gridCol w="1681551">
                  <a:extLst>
                    <a:ext uri="{9D8B030D-6E8A-4147-A177-3AD203B41FA5}">
                      <a16:colId xmlns:a16="http://schemas.microsoft.com/office/drawing/2014/main" val="1441735947"/>
                    </a:ext>
                  </a:extLst>
                </a:gridCol>
                <a:gridCol w="1681551">
                  <a:extLst>
                    <a:ext uri="{9D8B030D-6E8A-4147-A177-3AD203B41FA5}">
                      <a16:colId xmlns:a16="http://schemas.microsoft.com/office/drawing/2014/main" val="3021040497"/>
                    </a:ext>
                  </a:extLst>
                </a:gridCol>
                <a:gridCol w="1681551">
                  <a:extLst>
                    <a:ext uri="{9D8B030D-6E8A-4147-A177-3AD203B41FA5}">
                      <a16:colId xmlns:a16="http://schemas.microsoft.com/office/drawing/2014/main" val="3379750573"/>
                    </a:ext>
                  </a:extLst>
                </a:gridCol>
                <a:gridCol w="1681551">
                  <a:extLst>
                    <a:ext uri="{9D8B030D-6E8A-4147-A177-3AD203B41FA5}">
                      <a16:colId xmlns:a16="http://schemas.microsoft.com/office/drawing/2014/main" val="349164287"/>
                    </a:ext>
                  </a:extLst>
                </a:gridCol>
                <a:gridCol w="1681551">
                  <a:extLst>
                    <a:ext uri="{9D8B030D-6E8A-4147-A177-3AD203B41FA5}">
                      <a16:colId xmlns:a16="http://schemas.microsoft.com/office/drawing/2014/main" val="3483027305"/>
                    </a:ext>
                  </a:extLst>
                </a:gridCol>
              </a:tblGrid>
              <a:tr h="513510">
                <a:tc>
                  <a:txBody>
                    <a:bodyPr/>
                    <a:lstStyle/>
                    <a:p>
                      <a:pPr algn="ctr"/>
                      <a:r>
                        <a:rPr lang="fi-FI" sz="1200" dirty="0">
                          <a:solidFill>
                            <a:schemeClr val="bg1"/>
                          </a:solidFill>
                        </a:rPr>
                        <a:t>JOHDANTO</a:t>
                      </a:r>
                    </a:p>
                  </a:txBody>
                  <a:tcPr anchor="ctr"/>
                </a:tc>
                <a:tc>
                  <a:txBody>
                    <a:bodyPr/>
                    <a:lstStyle/>
                    <a:p>
                      <a:pPr algn="ctr"/>
                      <a:r>
                        <a:rPr lang="fi-FI" sz="1200" dirty="0">
                          <a:solidFill>
                            <a:schemeClr val="accent6"/>
                          </a:solidFill>
                        </a:rPr>
                        <a:t>HYVINVOINNIN JA TERVEYDEN EDISTÄMINEN</a:t>
                      </a:r>
                    </a:p>
                  </a:txBody>
                  <a:tcPr anchor="ctr"/>
                </a:tc>
                <a:tc>
                  <a:txBody>
                    <a:bodyPr/>
                    <a:lstStyle/>
                    <a:p>
                      <a:pPr algn="ctr"/>
                      <a:r>
                        <a:rPr lang="fi-FI" sz="1200" dirty="0">
                          <a:solidFill>
                            <a:schemeClr val="bg1"/>
                          </a:solidFill>
                        </a:rPr>
                        <a:t>HYVINVOINTI JA TERVEYS</a:t>
                      </a:r>
                    </a:p>
                  </a:txBody>
                  <a:tcPr anchor="ctr"/>
                </a:tc>
                <a:tc>
                  <a:txBody>
                    <a:bodyPr/>
                    <a:lstStyle/>
                    <a:p>
                      <a:pPr algn="ctr"/>
                      <a:r>
                        <a:rPr lang="fi-FI" sz="1200" dirty="0"/>
                        <a:t>OSALLISUUS</a:t>
                      </a:r>
                    </a:p>
                  </a:txBody>
                  <a:tcPr anchor="ctr"/>
                </a:tc>
                <a:tc>
                  <a:txBody>
                    <a:bodyPr/>
                    <a:lstStyle/>
                    <a:p>
                      <a:pPr algn="ctr"/>
                      <a:r>
                        <a:rPr lang="fi-FI" sz="1200" dirty="0"/>
                        <a:t>TURVALLISUUS</a:t>
                      </a:r>
                    </a:p>
                  </a:txBody>
                  <a:tcPr anchor="ctr"/>
                </a:tc>
                <a:tc>
                  <a:txBody>
                    <a:bodyPr/>
                    <a:lstStyle/>
                    <a:p>
                      <a:pPr algn="ctr"/>
                      <a:r>
                        <a:rPr lang="fi-FI" sz="1200" dirty="0"/>
                        <a:t>EHKÄISEVÄ TYÖ</a:t>
                      </a:r>
                    </a:p>
                  </a:txBody>
                  <a:tcPr anchor="ctr"/>
                </a:tc>
                <a:tc>
                  <a:txBody>
                    <a:bodyPr/>
                    <a:lstStyle/>
                    <a:p>
                      <a:pPr algn="ctr"/>
                      <a:r>
                        <a:rPr lang="fi-FI" sz="1200" dirty="0"/>
                        <a:t>ARVIOINTI</a:t>
                      </a:r>
                    </a:p>
                  </a:txBody>
                  <a:tcPr anchor="ctr"/>
                </a:tc>
                <a:extLst>
                  <a:ext uri="{0D108BD9-81ED-4DB2-BD59-A6C34878D82A}">
                    <a16:rowId xmlns:a16="http://schemas.microsoft.com/office/drawing/2014/main" val="2786721678"/>
                  </a:ext>
                </a:extLst>
              </a:tr>
            </a:tbl>
          </a:graphicData>
        </a:graphic>
      </p:graphicFrame>
      <p:pic>
        <p:nvPicPr>
          <p:cNvPr id="6" name="Kuva 5" descr="Kuva, joka sisältää kohteen teksti, kuvakaappaus, Fontti&#10;&#10;Tekoälyllä luotu sisältö voi olla virheellistä.">
            <a:extLst>
              <a:ext uri="{FF2B5EF4-FFF2-40B4-BE49-F238E27FC236}">
                <a16:creationId xmlns:a16="http://schemas.microsoft.com/office/drawing/2014/main" id="{760C0148-61F6-B4EE-8517-0E303E085590}"/>
              </a:ext>
            </a:extLst>
          </p:cNvPr>
          <p:cNvPicPr>
            <a:picLocks noChangeAspect="1"/>
          </p:cNvPicPr>
          <p:nvPr/>
        </p:nvPicPr>
        <p:blipFill>
          <a:blip r:embed="rId3"/>
          <a:stretch>
            <a:fillRect/>
          </a:stretch>
        </p:blipFill>
        <p:spPr>
          <a:xfrm>
            <a:off x="277586" y="874201"/>
            <a:ext cx="11770857" cy="5212993"/>
          </a:xfrm>
          <a:prstGeom prst="rect">
            <a:avLst/>
          </a:prstGeom>
        </p:spPr>
      </p:pic>
    </p:spTree>
    <p:extLst>
      <p:ext uri="{BB962C8B-B14F-4D97-AF65-F5344CB8AC3E}">
        <p14:creationId xmlns:p14="http://schemas.microsoft.com/office/powerpoint/2010/main" val="2487944972"/>
      </p:ext>
    </p:extLst>
  </p:cSld>
  <p:clrMapOvr>
    <a:masterClrMapping/>
  </p:clrMapOvr>
</p:sld>
</file>

<file path=ppt/theme/theme1.xml><?xml version="1.0" encoding="utf-8"?>
<a:theme xmlns:a="http://schemas.openxmlformats.org/drawingml/2006/main" name="1_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2893</TotalTime>
  <Words>2893</Words>
  <Application>Microsoft Office PowerPoint</Application>
  <PresentationFormat>Laajakuva</PresentationFormat>
  <Paragraphs>581</Paragraphs>
  <Slides>21</Slides>
  <Notes>1</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21</vt:i4>
      </vt:variant>
    </vt:vector>
  </HeadingPairs>
  <TitlesOfParts>
    <vt:vector size="26" baseType="lpstr">
      <vt:lpstr>Aptos</vt:lpstr>
      <vt:lpstr>Aptos Display</vt:lpstr>
      <vt:lpstr>Arial</vt:lpstr>
      <vt:lpstr>Calibri</vt:lpstr>
      <vt:lpstr>1_Office-teema</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Johanna Pajunen</dc:creator>
  <cp:lastModifiedBy>Johanna Pajunen</cp:lastModifiedBy>
  <cp:revision>1</cp:revision>
  <dcterms:created xsi:type="dcterms:W3CDTF">2026-01-20T11:32:50Z</dcterms:created>
  <dcterms:modified xsi:type="dcterms:W3CDTF">2026-03-16T08:39:54Z</dcterms:modified>
</cp:coreProperties>
</file>