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B7D04-DAD7-4532-8E8C-7DD9CEBECA16}" v="2" dt="2024-02-01T07:05:42.2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84" d="100"/>
          <a:sy n="84" d="100"/>
        </p:scale>
        <p:origin x="464" y="-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7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Pajunen" userId="cf4311e6-360c-4017-aa96-66851c79b16d" providerId="ADAL" clId="{4F3B7D04-DAD7-4532-8E8C-7DD9CEBECA16}"/>
    <pc:docChg chg="custSel modSld modNotesMaster">
      <pc:chgData name="Johanna Pajunen" userId="cf4311e6-360c-4017-aa96-66851c79b16d" providerId="ADAL" clId="{4F3B7D04-DAD7-4532-8E8C-7DD9CEBECA16}" dt="2024-02-01T07:05:42.233" v="24"/>
      <pc:docMkLst>
        <pc:docMk/>
      </pc:docMkLst>
      <pc:sldChg chg="modSp mod">
        <pc:chgData name="Johanna Pajunen" userId="cf4311e6-360c-4017-aa96-66851c79b16d" providerId="ADAL" clId="{4F3B7D04-DAD7-4532-8E8C-7DD9CEBECA16}" dt="2024-02-01T07:00:07.078" v="6" actId="207"/>
        <pc:sldMkLst>
          <pc:docMk/>
          <pc:sldMk cId="0" sldId="261"/>
        </pc:sldMkLst>
        <pc:graphicFrameChg chg="mod modGraphic">
          <ac:chgData name="Johanna Pajunen" userId="cf4311e6-360c-4017-aa96-66851c79b16d" providerId="ADAL" clId="{4F3B7D04-DAD7-4532-8E8C-7DD9CEBECA16}" dt="2024-02-01T07:00:07.078" v="6" actId="207"/>
          <ac:graphicFrameMkLst>
            <pc:docMk/>
            <pc:sldMk cId="0" sldId="261"/>
            <ac:graphicFrameMk id="11" creationId="{00000000-0000-0000-0000-000000000000}"/>
          </ac:graphicFrameMkLst>
        </pc:graphicFrameChg>
      </pc:sldChg>
      <pc:sldChg chg="modSp mod">
        <pc:chgData name="Johanna Pajunen" userId="cf4311e6-360c-4017-aa96-66851c79b16d" providerId="ADAL" clId="{4F3B7D04-DAD7-4532-8E8C-7DD9CEBECA16}" dt="2024-02-01T07:00:20.648" v="8" actId="207"/>
        <pc:sldMkLst>
          <pc:docMk/>
          <pc:sldMk cId="0" sldId="262"/>
        </pc:sldMkLst>
        <pc:graphicFrameChg chg="modGraphic">
          <ac:chgData name="Johanna Pajunen" userId="cf4311e6-360c-4017-aa96-66851c79b16d" providerId="ADAL" clId="{4F3B7D04-DAD7-4532-8E8C-7DD9CEBECA16}" dt="2024-02-01T07:00:20.648" v="8" actId="207"/>
          <ac:graphicFrameMkLst>
            <pc:docMk/>
            <pc:sldMk cId="0" sldId="262"/>
            <ac:graphicFrameMk id="9" creationId="{00000000-0000-0000-0000-000000000000}"/>
          </ac:graphicFrameMkLst>
        </pc:graphicFrameChg>
      </pc:sldChg>
      <pc:sldChg chg="modSp mod">
        <pc:chgData name="Johanna Pajunen" userId="cf4311e6-360c-4017-aa96-66851c79b16d" providerId="ADAL" clId="{4F3B7D04-DAD7-4532-8E8C-7DD9CEBECA16}" dt="2024-02-01T07:00:51.090" v="10" actId="207"/>
        <pc:sldMkLst>
          <pc:docMk/>
          <pc:sldMk cId="0" sldId="263"/>
        </pc:sldMkLst>
        <pc:graphicFrameChg chg="modGraphic">
          <ac:chgData name="Johanna Pajunen" userId="cf4311e6-360c-4017-aa96-66851c79b16d" providerId="ADAL" clId="{4F3B7D04-DAD7-4532-8E8C-7DD9CEBECA16}" dt="2024-02-01T07:00:51.090" v="10" actId="207"/>
          <ac:graphicFrameMkLst>
            <pc:docMk/>
            <pc:sldMk cId="0" sldId="263"/>
            <ac:graphicFrameMk id="11" creationId="{00000000-0000-0000-0000-000000000000}"/>
          </ac:graphicFrameMkLst>
        </pc:graphicFrameChg>
      </pc:sldChg>
      <pc:sldChg chg="modSp mod">
        <pc:chgData name="Johanna Pajunen" userId="cf4311e6-360c-4017-aa96-66851c79b16d" providerId="ADAL" clId="{4F3B7D04-DAD7-4532-8E8C-7DD9CEBECA16}" dt="2024-02-01T07:01:02.200" v="12" actId="207"/>
        <pc:sldMkLst>
          <pc:docMk/>
          <pc:sldMk cId="0" sldId="264"/>
        </pc:sldMkLst>
        <pc:graphicFrameChg chg="modGraphic">
          <ac:chgData name="Johanna Pajunen" userId="cf4311e6-360c-4017-aa96-66851c79b16d" providerId="ADAL" clId="{4F3B7D04-DAD7-4532-8E8C-7DD9CEBECA16}" dt="2024-02-01T07:01:02.200" v="12" actId="207"/>
          <ac:graphicFrameMkLst>
            <pc:docMk/>
            <pc:sldMk cId="0" sldId="264"/>
            <ac:graphicFrameMk id="6" creationId="{00000000-0000-0000-0000-000000000000}"/>
          </ac:graphicFrameMkLst>
        </pc:graphicFrameChg>
      </pc:sldChg>
      <pc:sldChg chg="modSp mod">
        <pc:chgData name="Johanna Pajunen" userId="cf4311e6-360c-4017-aa96-66851c79b16d" providerId="ADAL" clId="{4F3B7D04-DAD7-4532-8E8C-7DD9CEBECA16}" dt="2024-02-01T07:01:42.454" v="14" actId="207"/>
        <pc:sldMkLst>
          <pc:docMk/>
          <pc:sldMk cId="0" sldId="269"/>
        </pc:sldMkLst>
        <pc:graphicFrameChg chg="modGraphic">
          <ac:chgData name="Johanna Pajunen" userId="cf4311e6-360c-4017-aa96-66851c79b16d" providerId="ADAL" clId="{4F3B7D04-DAD7-4532-8E8C-7DD9CEBECA16}" dt="2024-02-01T07:01:42.454" v="14" actId="207"/>
          <ac:graphicFrameMkLst>
            <pc:docMk/>
            <pc:sldMk cId="0" sldId="269"/>
            <ac:graphicFrameMk id="10" creationId="{00000000-0000-0000-0000-000000000000}"/>
          </ac:graphicFrameMkLst>
        </pc:graphicFrameChg>
      </pc:sldChg>
      <pc:sldChg chg="modSp mod">
        <pc:chgData name="Johanna Pajunen" userId="cf4311e6-360c-4017-aa96-66851c79b16d" providerId="ADAL" clId="{4F3B7D04-DAD7-4532-8E8C-7DD9CEBECA16}" dt="2024-02-01T07:01:54.063" v="16" actId="207"/>
        <pc:sldMkLst>
          <pc:docMk/>
          <pc:sldMk cId="0" sldId="270"/>
        </pc:sldMkLst>
        <pc:graphicFrameChg chg="modGraphic">
          <ac:chgData name="Johanna Pajunen" userId="cf4311e6-360c-4017-aa96-66851c79b16d" providerId="ADAL" clId="{4F3B7D04-DAD7-4532-8E8C-7DD9CEBECA16}" dt="2024-02-01T07:01:54.063" v="16" actId="207"/>
          <ac:graphicFrameMkLst>
            <pc:docMk/>
            <pc:sldMk cId="0" sldId="270"/>
            <ac:graphicFrameMk id="5" creationId="{00000000-0000-0000-0000-000000000000}"/>
          </ac:graphicFrameMkLst>
        </pc:graphicFrameChg>
      </pc:sldChg>
      <pc:sldChg chg="modSp mod">
        <pc:chgData name="Johanna Pajunen" userId="cf4311e6-360c-4017-aa96-66851c79b16d" providerId="ADAL" clId="{4F3B7D04-DAD7-4532-8E8C-7DD9CEBECA16}" dt="2024-02-01T07:02:07.971" v="18" actId="207"/>
        <pc:sldMkLst>
          <pc:docMk/>
          <pc:sldMk cId="0" sldId="271"/>
        </pc:sldMkLst>
        <pc:graphicFrameChg chg="modGraphic">
          <ac:chgData name="Johanna Pajunen" userId="cf4311e6-360c-4017-aa96-66851c79b16d" providerId="ADAL" clId="{4F3B7D04-DAD7-4532-8E8C-7DD9CEBECA16}" dt="2024-02-01T07:02:07.971" v="18" actId="207"/>
          <ac:graphicFrameMkLst>
            <pc:docMk/>
            <pc:sldMk cId="0" sldId="271"/>
            <ac:graphicFrameMk id="10" creationId="{00000000-0000-0000-0000-000000000000}"/>
          </ac:graphicFrameMkLst>
        </pc:graphicFrameChg>
      </pc:sldChg>
      <pc:sldChg chg="modSp mod">
        <pc:chgData name="Johanna Pajunen" userId="cf4311e6-360c-4017-aa96-66851c79b16d" providerId="ADAL" clId="{4F3B7D04-DAD7-4532-8E8C-7DD9CEBECA16}" dt="2024-02-01T07:02:17.823" v="20" actId="207"/>
        <pc:sldMkLst>
          <pc:docMk/>
          <pc:sldMk cId="0" sldId="272"/>
        </pc:sldMkLst>
        <pc:graphicFrameChg chg="modGraphic">
          <ac:chgData name="Johanna Pajunen" userId="cf4311e6-360c-4017-aa96-66851c79b16d" providerId="ADAL" clId="{4F3B7D04-DAD7-4532-8E8C-7DD9CEBECA16}" dt="2024-02-01T07:02:17.823" v="20" actId="207"/>
          <ac:graphicFrameMkLst>
            <pc:docMk/>
            <pc:sldMk cId="0" sldId="272"/>
            <ac:graphicFrameMk id="10" creationId="{00000000-0000-0000-0000-000000000000}"/>
          </ac:graphicFrameMkLst>
        </pc:graphicFrameChg>
      </pc:sldChg>
      <pc:sldChg chg="modSp mod">
        <pc:chgData name="Johanna Pajunen" userId="cf4311e6-360c-4017-aa96-66851c79b16d" providerId="ADAL" clId="{4F3B7D04-DAD7-4532-8E8C-7DD9CEBECA16}" dt="2024-02-01T07:02:32.511" v="22" actId="207"/>
        <pc:sldMkLst>
          <pc:docMk/>
          <pc:sldMk cId="0" sldId="273"/>
        </pc:sldMkLst>
        <pc:graphicFrameChg chg="modGraphic">
          <ac:chgData name="Johanna Pajunen" userId="cf4311e6-360c-4017-aa96-66851c79b16d" providerId="ADAL" clId="{4F3B7D04-DAD7-4532-8E8C-7DD9CEBECA16}" dt="2024-02-01T07:02:32.511" v="22" actId="207"/>
          <ac:graphicFrameMkLst>
            <pc:docMk/>
            <pc:sldMk cId="0" sldId="273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630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246" y="1"/>
            <a:ext cx="2945659" cy="498630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F48B8189-3312-45D7-B588-8179D5488939}" type="datetimeFigureOut">
              <a:rPr lang="fi-FI" smtClean="0"/>
              <a:t>1.2.2024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010"/>
            <a:ext cx="2945659" cy="498629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246" y="9428010"/>
            <a:ext cx="2945659" cy="498629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32E22642-3407-4EF4-A963-E05A74AD2B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43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22642-3407-4EF4-A963-E05A74AD2B4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64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48385" y="1246454"/>
            <a:ext cx="4455160" cy="469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036" y="315468"/>
            <a:ext cx="10853927" cy="798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8385" y="1185798"/>
            <a:ext cx="7204709" cy="453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932" y="2779267"/>
            <a:ext cx="869569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072765" marR="5080" indent="-3060700">
              <a:lnSpc>
                <a:spcPts val="6480"/>
              </a:lnSpc>
              <a:spcBef>
                <a:spcPts val="915"/>
              </a:spcBef>
            </a:pPr>
            <a:r>
              <a:rPr sz="6000" b="0" spc="-10" dirty="0">
                <a:latin typeface="Calibri Light"/>
                <a:cs typeface="Calibri Light"/>
              </a:rPr>
              <a:t>HYVINVOINTISUUNNITELMA 2023-</a:t>
            </a:r>
            <a:r>
              <a:rPr sz="6000" b="0" spc="-25" dirty="0">
                <a:latin typeface="Calibri Light"/>
                <a:cs typeface="Calibri Light"/>
              </a:rPr>
              <a:t>25</a:t>
            </a:r>
            <a:endParaRPr sz="60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402" y="5544058"/>
          <a:ext cx="11308078" cy="645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9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2B4618"/>
                      </a:solidFill>
                      <a:prstDash val="solid"/>
                    </a:lnL>
                    <a:lnR w="1905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270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B4618"/>
                      </a:solidFill>
                      <a:prstDash val="solid"/>
                    </a:lnL>
                    <a:lnR w="1270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270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67640" indent="-203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2B4618"/>
                      </a:solidFill>
                      <a:prstDash val="solid"/>
                    </a:lnL>
                    <a:lnR w="1905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270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20014" indent="-400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B4618"/>
                      </a:solidFill>
                      <a:prstDash val="solid"/>
                    </a:lnL>
                    <a:lnR w="1270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270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2B4618"/>
                      </a:solidFill>
                      <a:prstDash val="solid"/>
                    </a:lnL>
                    <a:lnR w="1270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270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52729" marR="172085" indent="-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2B4618"/>
                      </a:solidFill>
                      <a:prstDash val="solid"/>
                    </a:lnL>
                    <a:lnR w="1270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270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2B4618"/>
                      </a:solidFill>
                      <a:prstDash val="solid"/>
                    </a:lnL>
                    <a:lnR w="1270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270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2B4618"/>
                      </a:solidFill>
                      <a:prstDash val="solid"/>
                    </a:lnL>
                    <a:lnR w="1270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270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2182" y="860731"/>
            <a:ext cx="2649147" cy="13259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69531" y="6053340"/>
          <a:ext cx="10517502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50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99695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0"/>
              </a:lnSpc>
            </a:pPr>
            <a:r>
              <a:rPr spc="-35" dirty="0"/>
              <a:t>Ympäristö</a:t>
            </a:r>
            <a:r>
              <a:rPr spc="-105" dirty="0"/>
              <a:t> </a:t>
            </a:r>
            <a:r>
              <a:rPr dirty="0"/>
              <a:t>ja</a:t>
            </a:r>
            <a:r>
              <a:rPr spc="-114" dirty="0"/>
              <a:t> </a:t>
            </a:r>
            <a:r>
              <a:rPr dirty="0"/>
              <a:t>turvallisuus</a:t>
            </a:r>
            <a:r>
              <a:rPr spc="-100" dirty="0"/>
              <a:t> </a:t>
            </a:r>
            <a:r>
              <a:rPr spc="-25" dirty="0"/>
              <a:t>1/2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5235" y="1283208"/>
            <a:ext cx="2819400" cy="31379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5235" y="1283208"/>
            <a:ext cx="2819400" cy="313817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739140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Kuntastrategia</a:t>
            </a:r>
            <a:endParaRPr sz="180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spcBef>
                <a:spcPts val="2185"/>
              </a:spcBef>
              <a:buFont typeface="Arial"/>
              <a:buChar char="•"/>
              <a:tabLst>
                <a:tab pos="379095" algn="l"/>
              </a:tabLst>
            </a:pPr>
            <a:r>
              <a:rPr sz="1600" spc="-10" dirty="0">
                <a:latin typeface="Calibri"/>
                <a:cs typeface="Calibri"/>
              </a:rPr>
              <a:t>Turvallinen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elinympäristö</a:t>
            </a:r>
            <a:endParaRPr sz="160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79095" algn="l"/>
              </a:tabLst>
            </a:pPr>
            <a:r>
              <a:rPr sz="1600" dirty="0">
                <a:latin typeface="Calibri"/>
                <a:cs typeface="Calibri"/>
              </a:rPr>
              <a:t>Hoidetut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luontokohteet</a:t>
            </a:r>
            <a:endParaRPr sz="160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79095" algn="l"/>
              </a:tabLst>
            </a:pPr>
            <a:r>
              <a:rPr sz="1600" spc="-25" dirty="0">
                <a:latin typeface="Calibri"/>
                <a:cs typeface="Calibri"/>
              </a:rPr>
              <a:t>Keskusta-</a:t>
            </a:r>
            <a:r>
              <a:rPr sz="1600" dirty="0">
                <a:latin typeface="Calibri"/>
                <a:cs typeface="Calibri"/>
              </a:rPr>
              <a:t>alueen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kasvojen</a:t>
            </a:r>
            <a:endParaRPr sz="16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kohotus</a:t>
            </a:r>
            <a:endParaRPr sz="1600">
              <a:latin typeface="Calibri"/>
              <a:cs typeface="Calibri"/>
            </a:endParaRPr>
          </a:p>
          <a:p>
            <a:pPr marL="379095" marR="461645" indent="-28702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79095" algn="l"/>
              </a:tabLst>
            </a:pPr>
            <a:r>
              <a:rPr sz="1600" spc="-10" dirty="0">
                <a:latin typeface="Calibri"/>
                <a:cs typeface="Calibri"/>
              </a:rPr>
              <a:t>Rakennetun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ympäristön siisteys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545082"/>
            <a:ext cx="7025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Haluamme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pitää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huolta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sekä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rakennetusta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ympäristöstä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että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monipuolisista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luontokohteista.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2368422"/>
            <a:ext cx="6841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Varmistamme,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että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Joutsassa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kaikenikäisten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turvallista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elää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lomailla.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2917063"/>
            <a:ext cx="7078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Kunnioitamme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kestävän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kehityksen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arvoja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pidämme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huolta,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että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ihminen, </a:t>
            </a:r>
            <a:r>
              <a:rPr sz="1800" dirty="0">
                <a:latin typeface="Calibri"/>
                <a:cs typeface="Calibri"/>
              </a:rPr>
              <a:t>luonto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talous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otetaan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tasavertaisesti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huomioon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päätöksenteossa.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3740277"/>
            <a:ext cx="6750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Kiinnitämme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erityistä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huomiota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esteettömyyteen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saavutettavuuteen, koska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turvallinen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siisti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ympäristö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kuuluu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kaikille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merkittävä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tekijä hyvinvointia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lisääviä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ylläpitäviä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tekijöitä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arvioitaessa.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181" y="4718303"/>
            <a:ext cx="10528312" cy="13413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69531" y="6053340"/>
          <a:ext cx="10517502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50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99695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0"/>
              </a:lnSpc>
            </a:pPr>
            <a:r>
              <a:rPr spc="-35" dirty="0"/>
              <a:t>Ympäristö</a:t>
            </a:r>
            <a:r>
              <a:rPr spc="-105" dirty="0"/>
              <a:t> </a:t>
            </a:r>
            <a:r>
              <a:rPr dirty="0"/>
              <a:t>ja</a:t>
            </a:r>
            <a:r>
              <a:rPr spc="-114" dirty="0"/>
              <a:t> </a:t>
            </a:r>
            <a:r>
              <a:rPr dirty="0"/>
              <a:t>turvallisuus</a:t>
            </a:r>
            <a:r>
              <a:rPr spc="-100" dirty="0"/>
              <a:t> </a:t>
            </a:r>
            <a:r>
              <a:rPr spc="-25" dirty="0"/>
              <a:t>2/2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1286255"/>
            <a:ext cx="2116836" cy="40325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67800" y="1286255"/>
            <a:ext cx="2117090" cy="403288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Mittarit:</a:t>
            </a:r>
            <a:endParaRPr sz="1800">
              <a:latin typeface="Calibri"/>
              <a:cs typeface="Calibri"/>
            </a:endParaRPr>
          </a:p>
          <a:p>
            <a:pPr marL="376555" marR="112395" indent="-284480" algn="just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79095" algn="l"/>
              </a:tabLst>
            </a:pP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Poliisin</a:t>
            </a:r>
            <a:r>
              <a:rPr sz="14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tietoon</a:t>
            </a:r>
            <a:r>
              <a:rPr sz="14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tulleet 	henkeen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ja</a:t>
            </a:r>
            <a:r>
              <a:rPr sz="1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terveyteen 	kohdistuneet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rikokset</a:t>
            </a:r>
            <a:endParaRPr sz="1400">
              <a:latin typeface="Calibri"/>
              <a:cs typeface="Calibri"/>
            </a:endParaRPr>
          </a:p>
          <a:p>
            <a:pPr marL="379095" algn="just">
              <a:lnSpc>
                <a:spcPct val="100000"/>
              </a:lnSpc>
            </a:pP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/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  <a:p>
            <a:pPr marL="379095" marR="116205" indent="-28702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79095" algn="l"/>
              </a:tabLst>
            </a:pP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Kouluympäristön terveellisyyden</a:t>
            </a: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F2F2F"/>
                </a:solidFill>
                <a:latin typeface="Calibri"/>
                <a:cs typeface="Calibri"/>
              </a:rPr>
              <a:t>ja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turvallisuuden</a:t>
            </a:r>
            <a:r>
              <a:rPr sz="1400" spc="2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F2F2F"/>
                </a:solidFill>
                <a:latin typeface="Calibri"/>
                <a:cs typeface="Calibri"/>
              </a:rPr>
              <a:t>sekä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kouluyhteisön hyvinvoinnin tarkastaminen</a:t>
            </a: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kolmen </a:t>
            </a: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vuoden</a:t>
            </a:r>
            <a:r>
              <a:rPr sz="1400" spc="-7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välein</a:t>
            </a:r>
            <a:endParaRPr sz="14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379095" algn="l"/>
              </a:tabLst>
            </a:pP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Kiusaamis-</a:t>
            </a:r>
            <a:r>
              <a:rPr sz="1400" spc="-5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F2F2F"/>
                </a:solidFill>
                <a:latin typeface="Calibri"/>
                <a:cs typeface="Calibri"/>
              </a:rPr>
              <a:t>ja</a:t>
            </a:r>
            <a:endParaRPr sz="14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</a:pP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väkivaltatilastot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2260" y="4050791"/>
            <a:ext cx="6097524" cy="18501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pc="-10" dirty="0"/>
              <a:t>Liikennesuunnittelussa</a:t>
            </a:r>
            <a:r>
              <a:rPr spc="-40" dirty="0"/>
              <a:t> </a:t>
            </a:r>
            <a:r>
              <a:rPr spc="-10" dirty="0"/>
              <a:t>kiinnitetään</a:t>
            </a:r>
            <a:r>
              <a:rPr spc="-40" dirty="0"/>
              <a:t> </a:t>
            </a:r>
            <a:r>
              <a:rPr spc="-10" dirty="0"/>
              <a:t>huomiota</a:t>
            </a:r>
            <a:r>
              <a:rPr spc="-50" dirty="0"/>
              <a:t> </a:t>
            </a:r>
            <a:r>
              <a:rPr spc="-10" dirty="0"/>
              <a:t>kevyen</a:t>
            </a:r>
            <a:r>
              <a:rPr spc="-55" dirty="0"/>
              <a:t> </a:t>
            </a:r>
            <a:r>
              <a:rPr spc="-10" dirty="0"/>
              <a:t>liikenteen</a:t>
            </a:r>
            <a:r>
              <a:rPr spc="-40" dirty="0"/>
              <a:t> </a:t>
            </a:r>
            <a:r>
              <a:rPr spc="-10" dirty="0"/>
              <a:t>väylien</a:t>
            </a:r>
          </a:p>
          <a:p>
            <a:pPr marL="299085">
              <a:lnSpc>
                <a:spcPct val="100000"/>
              </a:lnSpc>
            </a:pPr>
            <a:r>
              <a:rPr spc="-10" dirty="0"/>
              <a:t>kuntoon</a:t>
            </a:r>
            <a:r>
              <a:rPr spc="-35" dirty="0"/>
              <a:t> </a:t>
            </a:r>
            <a:r>
              <a:rPr dirty="0"/>
              <a:t>ja</a:t>
            </a:r>
            <a:r>
              <a:rPr spc="-25" dirty="0"/>
              <a:t> </a:t>
            </a:r>
            <a:r>
              <a:rPr spc="-10" dirty="0"/>
              <a:t>kattavuuteen.</a:t>
            </a: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pc="-10" dirty="0"/>
              <a:t>Laaditaan</a:t>
            </a:r>
            <a:r>
              <a:rPr spc="-65" dirty="0"/>
              <a:t> </a:t>
            </a:r>
            <a:r>
              <a:rPr spc="-10" dirty="0"/>
              <a:t>esteettömyyssuunnitelma,</a:t>
            </a:r>
            <a:r>
              <a:rPr spc="-75" dirty="0"/>
              <a:t> </a:t>
            </a:r>
            <a:r>
              <a:rPr dirty="0"/>
              <a:t>jossa</a:t>
            </a:r>
            <a:r>
              <a:rPr spc="-90" dirty="0"/>
              <a:t> </a:t>
            </a:r>
            <a:r>
              <a:rPr dirty="0"/>
              <a:t>otetaan</a:t>
            </a:r>
            <a:r>
              <a:rPr spc="-55" dirty="0"/>
              <a:t> </a:t>
            </a:r>
            <a:r>
              <a:rPr dirty="0"/>
              <a:t>huomioon</a:t>
            </a:r>
            <a:r>
              <a:rPr spc="-65" dirty="0"/>
              <a:t> </a:t>
            </a:r>
            <a:r>
              <a:rPr spc="-10" dirty="0"/>
              <a:t>palveluiden, lähiluontokohteiden </a:t>
            </a:r>
            <a:r>
              <a:rPr dirty="0"/>
              <a:t>ja</a:t>
            </a:r>
            <a:r>
              <a:rPr spc="-35" dirty="0"/>
              <a:t> </a:t>
            </a:r>
            <a:r>
              <a:rPr spc="-10" dirty="0"/>
              <a:t>virkistysreittien</a:t>
            </a:r>
            <a:r>
              <a:rPr spc="-30" dirty="0"/>
              <a:t> </a:t>
            </a:r>
            <a:r>
              <a:rPr spc="-10" dirty="0"/>
              <a:t>saavutettavuus.</a:t>
            </a:r>
          </a:p>
          <a:p>
            <a:pPr marL="299085" marR="51689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/>
              <a:t>Tilastoidaan</a:t>
            </a:r>
            <a:r>
              <a:rPr spc="-40" dirty="0"/>
              <a:t> </a:t>
            </a:r>
            <a:r>
              <a:rPr dirty="0"/>
              <a:t>esiin</a:t>
            </a:r>
            <a:r>
              <a:rPr spc="-50" dirty="0"/>
              <a:t> </a:t>
            </a:r>
            <a:r>
              <a:rPr dirty="0"/>
              <a:t>tulleita</a:t>
            </a:r>
            <a:r>
              <a:rPr spc="-25" dirty="0"/>
              <a:t> </a:t>
            </a:r>
            <a:r>
              <a:rPr spc="-10" dirty="0"/>
              <a:t>kiusaamistapauksia</a:t>
            </a:r>
            <a:r>
              <a:rPr spc="-60" dirty="0"/>
              <a:t> </a:t>
            </a:r>
            <a:r>
              <a:rPr dirty="0"/>
              <a:t>kaikilla</a:t>
            </a:r>
            <a:r>
              <a:rPr spc="-40" dirty="0"/>
              <a:t> </a:t>
            </a:r>
            <a:r>
              <a:rPr spc="-10" dirty="0"/>
              <a:t>luokka-asteilla, </a:t>
            </a:r>
            <a:r>
              <a:rPr dirty="0"/>
              <a:t>mukaan</a:t>
            </a:r>
            <a:r>
              <a:rPr spc="-50" dirty="0"/>
              <a:t> </a:t>
            </a:r>
            <a:r>
              <a:rPr dirty="0"/>
              <a:t>lukien</a:t>
            </a:r>
            <a:r>
              <a:rPr spc="-30" dirty="0"/>
              <a:t> </a:t>
            </a:r>
            <a:r>
              <a:rPr dirty="0"/>
              <a:t>lukio,</a:t>
            </a:r>
            <a:r>
              <a:rPr spc="-35" dirty="0"/>
              <a:t> </a:t>
            </a:r>
            <a:r>
              <a:rPr dirty="0"/>
              <a:t>ja</a:t>
            </a:r>
            <a:r>
              <a:rPr spc="-60" dirty="0"/>
              <a:t> </a:t>
            </a:r>
            <a:r>
              <a:rPr dirty="0"/>
              <a:t>laaditaan</a:t>
            </a:r>
            <a:r>
              <a:rPr spc="-35" dirty="0"/>
              <a:t> </a:t>
            </a:r>
            <a:r>
              <a:rPr spc="-10" dirty="0"/>
              <a:t>toimintaohjeet</a:t>
            </a:r>
            <a:r>
              <a:rPr spc="-50" dirty="0"/>
              <a:t> </a:t>
            </a:r>
            <a:r>
              <a:rPr spc="-10" dirty="0"/>
              <a:t>kiusaamistapauksiin puuttumiseen.</a:t>
            </a:r>
          </a:p>
          <a:p>
            <a:pPr marL="299085" marR="8451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pc="-20" dirty="0"/>
              <a:t>Vaikutetaan</a:t>
            </a:r>
            <a:r>
              <a:rPr spc="-30" dirty="0"/>
              <a:t> </a:t>
            </a:r>
            <a:r>
              <a:rPr dirty="0"/>
              <a:t>viestinnällä</a:t>
            </a:r>
            <a:r>
              <a:rPr spc="-15" dirty="0"/>
              <a:t> </a:t>
            </a:r>
            <a:r>
              <a:rPr dirty="0"/>
              <a:t>ja</a:t>
            </a:r>
            <a:r>
              <a:rPr spc="-50" dirty="0"/>
              <a:t> </a:t>
            </a:r>
            <a:r>
              <a:rPr dirty="0"/>
              <a:t>valvonnalla</a:t>
            </a:r>
            <a:r>
              <a:rPr spc="-30" dirty="0"/>
              <a:t> </a:t>
            </a:r>
            <a:r>
              <a:rPr spc="-10" dirty="0"/>
              <a:t>meluhaittojen</a:t>
            </a:r>
            <a:r>
              <a:rPr spc="-40" dirty="0"/>
              <a:t> </a:t>
            </a:r>
            <a:r>
              <a:rPr dirty="0"/>
              <a:t>ja</a:t>
            </a:r>
            <a:r>
              <a:rPr spc="-40" dirty="0"/>
              <a:t> </a:t>
            </a:r>
            <a:r>
              <a:rPr spc="-10" dirty="0"/>
              <a:t>ulkoilman epäpuhtauksien</a:t>
            </a:r>
            <a:r>
              <a:rPr spc="-35" dirty="0"/>
              <a:t> </a:t>
            </a:r>
            <a:r>
              <a:rPr spc="-10" dirty="0"/>
              <a:t>ehkäisyyn.</a:t>
            </a: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/>
              <a:t>Pidetään</a:t>
            </a:r>
            <a:r>
              <a:rPr spc="-35" dirty="0"/>
              <a:t> </a:t>
            </a:r>
            <a:r>
              <a:rPr spc="-25" dirty="0"/>
              <a:t>kestävän</a:t>
            </a:r>
            <a:r>
              <a:rPr spc="-55" dirty="0"/>
              <a:t> </a:t>
            </a:r>
            <a:r>
              <a:rPr spc="-10" dirty="0"/>
              <a:t>kehityksen</a:t>
            </a:r>
            <a:r>
              <a:rPr spc="-50" dirty="0"/>
              <a:t> </a:t>
            </a:r>
            <a:r>
              <a:rPr spc="-10" dirty="0"/>
              <a:t>periaatteita</a:t>
            </a:r>
            <a:r>
              <a:rPr spc="-35" dirty="0"/>
              <a:t> </a:t>
            </a:r>
            <a:r>
              <a:rPr dirty="0"/>
              <a:t>esillä</a:t>
            </a:r>
            <a:r>
              <a:rPr spc="-50" dirty="0"/>
              <a:t> </a:t>
            </a:r>
            <a:r>
              <a:rPr spc="-10" dirty="0"/>
              <a:t>päätöksenteossa</a:t>
            </a:r>
            <a:r>
              <a:rPr spc="-65" dirty="0"/>
              <a:t> </a:t>
            </a:r>
            <a:r>
              <a:rPr spc="-25" dirty="0"/>
              <a:t>ja</a:t>
            </a:r>
          </a:p>
          <a:p>
            <a:pPr marL="299085">
              <a:lnSpc>
                <a:spcPct val="100000"/>
              </a:lnSpc>
            </a:pPr>
            <a:r>
              <a:rPr spc="-10" dirty="0"/>
              <a:t>valmistelutyössä</a:t>
            </a:r>
          </a:p>
          <a:p>
            <a:pPr marL="299085" marR="5250180" indent="-28702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99085" algn="l"/>
              </a:tabLst>
            </a:pPr>
            <a:r>
              <a:rPr spc="-10" dirty="0"/>
              <a:t>Liikuntapaikkojen kuntokartoitukset </a:t>
            </a:r>
            <a:r>
              <a:rPr dirty="0"/>
              <a:t>ja</a:t>
            </a:r>
            <a:r>
              <a:rPr spc="-5" dirty="0"/>
              <a:t> </a:t>
            </a:r>
            <a:r>
              <a:rPr spc="-10" dirty="0"/>
              <a:t>mahdollisten korjausten aikataulutus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40970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0"/>
              </a:lnSpc>
            </a:pPr>
            <a:r>
              <a:rPr dirty="0"/>
              <a:t>Palvelut</a:t>
            </a:r>
            <a:r>
              <a:rPr spc="-160" dirty="0"/>
              <a:t> </a:t>
            </a:r>
            <a:r>
              <a:rPr spc="-25" dirty="0"/>
              <a:t>1/2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8156" y="1228344"/>
            <a:ext cx="2316479" cy="40629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68156" y="1228344"/>
            <a:ext cx="2316480" cy="406336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Kuntastrategia</a:t>
            </a:r>
            <a:endParaRPr sz="18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78460" algn="l"/>
              </a:tabLst>
            </a:pPr>
            <a:r>
              <a:rPr sz="1600" spc="-10" dirty="0">
                <a:latin typeface="Calibri"/>
                <a:cs typeface="Calibri"/>
              </a:rPr>
              <a:t>Palvelujen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saatavuus</a:t>
            </a:r>
            <a:endParaRPr sz="16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ja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hyvä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laatu</a:t>
            </a:r>
            <a:endParaRPr sz="1600">
              <a:latin typeface="Calibri"/>
              <a:cs typeface="Calibri"/>
            </a:endParaRPr>
          </a:p>
          <a:p>
            <a:pPr marL="378460" marR="224154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</a:tabLst>
            </a:pPr>
            <a:r>
              <a:rPr sz="1600" dirty="0">
                <a:latin typeface="Calibri"/>
                <a:cs typeface="Calibri"/>
              </a:rPr>
              <a:t>Sosiaali-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terveydenhuollon lähipalveluiden </a:t>
            </a:r>
            <a:r>
              <a:rPr sz="1600" dirty="0">
                <a:latin typeface="Calibri"/>
                <a:cs typeface="Calibri"/>
              </a:rPr>
              <a:t>säilyminen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Joutsassa</a:t>
            </a:r>
            <a:endParaRPr sz="1600">
              <a:latin typeface="Calibri"/>
              <a:cs typeface="Calibri"/>
            </a:endParaRPr>
          </a:p>
          <a:p>
            <a:pPr marL="378460" marR="320040" indent="-287020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600" dirty="0">
                <a:latin typeface="Calibri"/>
                <a:cs typeface="Calibri"/>
              </a:rPr>
              <a:t>Hyvien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palvelujen järjestämisen </a:t>
            </a:r>
            <a:r>
              <a:rPr sz="1600" dirty="0">
                <a:latin typeface="Calibri"/>
                <a:cs typeface="Calibri"/>
              </a:rPr>
              <a:t>perustana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vahva </a:t>
            </a:r>
            <a:r>
              <a:rPr sz="1600" spc="-10" dirty="0">
                <a:latin typeface="Calibri"/>
                <a:cs typeface="Calibri"/>
              </a:rPr>
              <a:t>talous</a:t>
            </a:r>
            <a:endParaRPr sz="1600">
              <a:latin typeface="Calibri"/>
              <a:cs typeface="Calibri"/>
            </a:endParaRPr>
          </a:p>
          <a:p>
            <a:pPr marL="378460" marR="92710" indent="-287020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600" dirty="0">
                <a:latin typeface="Calibri"/>
                <a:cs typeface="Calibri"/>
              </a:rPr>
              <a:t>Eri</a:t>
            </a:r>
            <a:r>
              <a:rPr sz="1600" spc="-10" dirty="0">
                <a:latin typeface="Calibri"/>
                <a:cs typeface="Calibri"/>
              </a:rPr>
              <a:t> kohderyhmille </a:t>
            </a:r>
            <a:r>
              <a:rPr sz="1600" dirty="0">
                <a:latin typeface="Calibri"/>
                <a:cs typeface="Calibri"/>
              </a:rPr>
              <a:t>suunnatut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palvelut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vapaa- ajanviettomahdollisuu </a:t>
            </a:r>
            <a:r>
              <a:rPr sz="1600" spc="-25" dirty="0">
                <a:latin typeface="Calibri"/>
                <a:cs typeface="Calibri"/>
              </a:rPr>
              <a:t>det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385" y="1113231"/>
            <a:ext cx="253047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Varmistamme,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että </a:t>
            </a:r>
            <a:r>
              <a:rPr sz="1800" dirty="0">
                <a:latin typeface="Calibri"/>
                <a:cs typeface="Calibri"/>
              </a:rPr>
              <a:t>Joutsasta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löytyy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toimivat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laadukkaat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lähipalvelut, </a:t>
            </a:r>
            <a:r>
              <a:rPr sz="1800" dirty="0">
                <a:latin typeface="Calibri"/>
                <a:cs typeface="Calibri"/>
              </a:rPr>
              <a:t>jotka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ylläpitävät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kunnan elinvoimaisuutta, houkuttelevat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kuntaan </a:t>
            </a:r>
            <a:r>
              <a:rPr sz="1800" dirty="0">
                <a:latin typeface="Calibri"/>
                <a:cs typeface="Calibri"/>
              </a:rPr>
              <a:t>uusia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vapaa-</a:t>
            </a:r>
            <a:r>
              <a:rPr sz="1800" dirty="0">
                <a:latin typeface="Calibri"/>
                <a:cs typeface="Calibri"/>
              </a:rPr>
              <a:t>ajan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asukkaita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lisäävät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kuntalaisten tyytyväisyyttä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hyvinvointia.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385" y="4131945"/>
            <a:ext cx="25203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Haluamme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kiinnittää huomiota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lähipalveluiden </a:t>
            </a:r>
            <a:r>
              <a:rPr sz="1800" dirty="0">
                <a:latin typeface="Calibri"/>
                <a:cs typeface="Calibri"/>
              </a:rPr>
              <a:t>määrän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saatavuuden </a:t>
            </a:r>
            <a:r>
              <a:rPr sz="1800" dirty="0">
                <a:latin typeface="Calibri"/>
                <a:cs typeface="Calibri"/>
              </a:rPr>
              <a:t>lisäksi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palveluiden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laatuun.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4226" y="3605021"/>
            <a:ext cx="40487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Huomioimme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sosiaali-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terveyspalveluissa </a:t>
            </a:r>
            <a:r>
              <a:rPr sz="1800" dirty="0">
                <a:latin typeface="Calibri"/>
                <a:cs typeface="Calibri"/>
              </a:rPr>
              <a:t>erityisesti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sellaiset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palveluiden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käyttäjät, </a:t>
            </a:r>
            <a:r>
              <a:rPr sz="1800" dirty="0">
                <a:latin typeface="Calibri"/>
                <a:cs typeface="Calibri"/>
              </a:rPr>
              <a:t>joille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lähipalvelut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ainoa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todellinen palvelumuoto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eikä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palvelua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voida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korvata </a:t>
            </a:r>
            <a:r>
              <a:rPr sz="1800" dirty="0">
                <a:latin typeface="Calibri"/>
                <a:cs typeface="Calibri"/>
              </a:rPr>
              <a:t>osittain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kokonaan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etä-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digipalvelulla.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4226" y="5251196"/>
            <a:ext cx="3768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Haluamme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tuottaa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lakisääteiset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palvelut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laadukkaasti.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7388" y="1110996"/>
            <a:ext cx="3552444" cy="23942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40970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0"/>
              </a:lnSpc>
            </a:pPr>
            <a:r>
              <a:rPr dirty="0"/>
              <a:t>Palvelut</a:t>
            </a:r>
            <a:r>
              <a:rPr spc="-160" dirty="0"/>
              <a:t> </a:t>
            </a:r>
            <a:r>
              <a:rPr spc="-25" dirty="0"/>
              <a:t>2/2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7780" y="1085088"/>
            <a:ext cx="2276855" cy="34472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07780" y="1085088"/>
            <a:ext cx="2277110" cy="344741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Mittarit:</a:t>
            </a:r>
            <a:endParaRPr sz="1800">
              <a:latin typeface="Calibri"/>
              <a:cs typeface="Calibri"/>
            </a:endParaRPr>
          </a:p>
          <a:p>
            <a:pPr marL="379095" marR="208915" indent="-28702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79095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Perusterveydenhuollon mielenterveyskäynnit yhteensä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/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000</a:t>
            </a:r>
            <a:endParaRPr sz="14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asukasta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Ind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2458</a:t>
            </a:r>
            <a:endParaRPr sz="1400">
              <a:latin typeface="Calibri"/>
              <a:cs typeface="Calibri"/>
            </a:endParaRPr>
          </a:p>
          <a:p>
            <a:pPr marL="379095" marR="389890" indent="-28702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79095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Erikoissairaanhoidon avohoitokäynnit, psykiatria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/</a:t>
            </a:r>
            <a:r>
              <a:rPr sz="1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1000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18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vuotta</a:t>
            </a:r>
            <a:r>
              <a:rPr sz="14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täyttänyttä</a:t>
            </a:r>
            <a:endParaRPr sz="1400">
              <a:latin typeface="Calibri"/>
              <a:cs typeface="Calibri"/>
            </a:endParaRPr>
          </a:p>
          <a:p>
            <a:pPr marL="379095" marR="396875" indent="-28702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79095" algn="l"/>
              </a:tabLst>
            </a:pP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Varhaiskasvatukseen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osallistuvien</a:t>
            </a:r>
            <a:r>
              <a:rPr sz="1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lasten määrä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5901" y="2484501"/>
            <a:ext cx="58508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Osallistutaan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verkostoihin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sekä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valta-kunnallisesti,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mutta </a:t>
            </a:r>
            <a:r>
              <a:rPr sz="1800" dirty="0">
                <a:latin typeface="Calibri"/>
                <a:cs typeface="Calibri"/>
              </a:rPr>
              <a:t>erityisesti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maakunnallisesti,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ollaan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mukana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kehittämässä </a:t>
            </a:r>
            <a:r>
              <a:rPr sz="1800" dirty="0">
                <a:latin typeface="Calibri"/>
                <a:cs typeface="Calibri"/>
              </a:rPr>
              <a:t>uudenlaisia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yhteystyömalleja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palveluiden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kehittämiseksi hyvinvointialueen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kanssa.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5901" y="3856482"/>
            <a:ext cx="57708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Lakisääteiset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palvelut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mitoitetaan vastaamaan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tosiasiallista palveluntarvetta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palveluja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suunniteltaessa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pyritään ratkaisuihin,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joissa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mitoituksen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muokkaaminen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sujuu joustavasti.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5901" y="5228335"/>
            <a:ext cx="5782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Työnjaon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selkeyttäminen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tulee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olemaan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yksi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lähivuosien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tärkeimmistä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tehtävistä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kunnan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hyvinvointialueen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välillä.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2263139"/>
            <a:ext cx="2613660" cy="36195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1842" y="1237869"/>
            <a:ext cx="79451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Kunnassa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seurataan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sekä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hyvinvointialueen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järjestämisvastuulla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olevien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sosiaali-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terveyspalveluiden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että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kunnan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omien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lakisääteisten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lisäävien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ennaltaehkäisevien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palveluiden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käyttöä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riittävyyttä.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58777"/>
              </p:ext>
            </p:extLst>
          </p:nvPr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40970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0"/>
              </a:lnSpc>
            </a:pPr>
            <a:r>
              <a:rPr dirty="0"/>
              <a:t>Hyvinvointi</a:t>
            </a:r>
            <a:r>
              <a:rPr spc="-130" dirty="0"/>
              <a:t> </a:t>
            </a:r>
            <a:r>
              <a:rPr dirty="0"/>
              <a:t>ja</a:t>
            </a:r>
            <a:r>
              <a:rPr spc="-145" dirty="0"/>
              <a:t> </a:t>
            </a:r>
            <a:r>
              <a:rPr dirty="0"/>
              <a:t>liikunta</a:t>
            </a:r>
            <a:r>
              <a:rPr spc="-155" dirty="0"/>
              <a:t> </a:t>
            </a:r>
            <a:r>
              <a:rPr spc="-25" dirty="0"/>
              <a:t>1/2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1311" y="1190244"/>
            <a:ext cx="2924555" cy="3078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11311" y="1190244"/>
            <a:ext cx="2924810" cy="307848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Kuntastrategia</a:t>
            </a:r>
            <a:endParaRPr sz="1800">
              <a:latin typeface="Calibri"/>
              <a:cs typeface="Calibri"/>
            </a:endParaRPr>
          </a:p>
          <a:p>
            <a:pPr marL="379730" marR="202565" indent="-2870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79730" algn="l"/>
              </a:tabLst>
            </a:pPr>
            <a:r>
              <a:rPr sz="1600" dirty="0">
                <a:latin typeface="Calibri"/>
                <a:cs typeface="Calibri"/>
              </a:rPr>
              <a:t>Arvioimme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säännöllisesti päätösten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toimenpiteiden hyvinvointivaikutuksia</a:t>
            </a:r>
            <a:endParaRPr sz="1600">
              <a:latin typeface="Calibri"/>
              <a:cs typeface="Calibri"/>
            </a:endParaRPr>
          </a:p>
          <a:p>
            <a:pPr marL="379730" marR="19177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730" algn="l"/>
              </a:tabLst>
            </a:pPr>
            <a:r>
              <a:rPr sz="1600" dirty="0">
                <a:latin typeface="Calibri"/>
                <a:cs typeface="Calibri"/>
              </a:rPr>
              <a:t>Haluamme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olla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hyvinvoiva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uudistuva maaseutukunta, </a:t>
            </a:r>
            <a:r>
              <a:rPr sz="1600" dirty="0">
                <a:latin typeface="Calibri"/>
                <a:cs typeface="Calibri"/>
              </a:rPr>
              <a:t>jossa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asuu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hyvinvoivat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kotikuntaansa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tyytyväiset joutsalaiset</a:t>
            </a:r>
            <a:endParaRPr sz="1600">
              <a:latin typeface="Calibri"/>
              <a:cs typeface="Calibri"/>
            </a:endParaRPr>
          </a:p>
          <a:p>
            <a:pPr marL="379730" marR="315595" indent="-28702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sz="1600" spc="-10" dirty="0">
                <a:latin typeface="Calibri"/>
                <a:cs typeface="Calibri"/>
              </a:rPr>
              <a:t>Ennaltaehkäisevä kuntalaisten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toimintakyvyn vahvistaminen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545082"/>
            <a:ext cx="7071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Haluamme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edistää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kannustaa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kuntalaisia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tekemään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terveyttä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edistäviä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elämäntapoja.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2368422"/>
            <a:ext cx="71424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Tahdomme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panostaa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ennaltaehkäisevään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työhön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toimintakyvyn vahvistamiseen.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Erityisesti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nuorisotyössä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huomioimme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nuorten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hyvinvoinnin </a:t>
            </a:r>
            <a:r>
              <a:rPr sz="1800" dirty="0">
                <a:latin typeface="Calibri"/>
                <a:cs typeface="Calibri"/>
              </a:rPr>
              <a:t>erityispiirteet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pyrimme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tarjoamaan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nuorille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riittävän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kattavat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palvelut.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3465957"/>
            <a:ext cx="64865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Pyrimme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tekemään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tiivistä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yhteystyötä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hyvinvointialueen, naapurikuntien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erilaisten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kolmannen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sektorin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toimijoiden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kanssa hyvinvoinnin edistämiseksi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haittavaikutusten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minimoimiseksi.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4563617"/>
            <a:ext cx="71481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Haluamme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ottaa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hyvinvointivaikutukset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huomioon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kaikessa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päätöksenteossa </a:t>
            </a:r>
            <a:r>
              <a:rPr sz="1800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valmistelussa.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Huolehdimme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liikuntapaikkojen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kunnosta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turvallisuudesta,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jotta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palvelevat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kaikkia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kuntalaisia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vapaa-</a:t>
            </a:r>
            <a:r>
              <a:rPr sz="1800" spc="-10" dirty="0">
                <a:latin typeface="Calibri"/>
                <a:cs typeface="Calibri"/>
              </a:rPr>
              <a:t>ajanasukkaita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mahdollisimman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1311" y="4280915"/>
            <a:ext cx="2924555" cy="17769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38125"/>
              </p:ext>
            </p:extLst>
          </p:nvPr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40970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0" y="981455"/>
            <a:ext cx="3220211" cy="489508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2686" y="359409"/>
          <a:ext cx="10551793" cy="5509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760">
                <a:tc gridSpan="2">
                  <a:txBody>
                    <a:bodyPr/>
                    <a:lstStyle/>
                    <a:p>
                      <a:pPr marR="31115" algn="ctr">
                        <a:lnSpc>
                          <a:spcPts val="4340"/>
                        </a:lnSpc>
                      </a:pPr>
                      <a:r>
                        <a:rPr sz="4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4000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4000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r>
                        <a:rPr sz="4000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2/2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B4618"/>
                      </a:solidFill>
                      <a:prstDash val="solid"/>
                    </a:lnL>
                    <a:lnR w="12700">
                      <a:solidFill>
                        <a:srgbClr val="2B4618"/>
                      </a:solidFill>
                      <a:prstDash val="solid"/>
                    </a:lnR>
                    <a:lnT w="12700">
                      <a:solidFill>
                        <a:srgbClr val="2B4618"/>
                      </a:solidFill>
                      <a:prstDash val="solid"/>
                    </a:lnT>
                    <a:lnB w="19050">
                      <a:solidFill>
                        <a:srgbClr val="2B4618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135">
                <a:tc>
                  <a:txBody>
                    <a:bodyPr/>
                    <a:lstStyle/>
                    <a:p>
                      <a:pPr marL="2319020" marR="1002665" indent="-287020">
                        <a:lnSpc>
                          <a:spcPct val="100000"/>
                        </a:lnSpc>
                        <a:spcBef>
                          <a:spcPts val="1410"/>
                        </a:spcBef>
                        <a:buFont typeface="Wingdings"/>
                        <a:buChar char=""/>
                        <a:tabLst>
                          <a:tab pos="231902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Kehitämme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Harrastamisen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Suomen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–mallia vastaamaan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paikallisia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tarpeita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19020" indent="-28638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231902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Kehitämme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liikuntaneuvojan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palveluita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yhteistyössä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190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palvelua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toteuttavan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yrittäjän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kanssa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19020" marR="27876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231902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Arvioimme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päätösten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toimenpiteiden hyvinvointivaikutuksia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sähköistä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työskentelyalustaa hyödyntäen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18385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231838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Jatkamme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hyvinvointitaitojen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vahvistamista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1902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perusopetuksessa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ja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lukio-opinnoissa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19020" marR="10350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231902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Tarkistamme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ehkäisen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työn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työryhmän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kokoonpanoa vastaamaan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tilannetta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hyvinvointialueuudistuksen jälkeen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17750" marR="126364" indent="-28575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231902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Laadimme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ehkäisevän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työn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ryhmässä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suunnitelman, 	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joka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pitää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sisällään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päihde,-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mielenterveys-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ja 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pelihaittojen, syrjäytymisen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sekä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lähisuhdeväkivallan 	ehkäisyn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R w="6350">
                      <a:solidFill>
                        <a:srgbClr val="6FAC46"/>
                      </a:solidFill>
                      <a:prstDash val="solid"/>
                    </a:lnR>
                    <a:lnT w="19050" cap="flat" cmpd="sng" algn="ctr">
                      <a:solidFill>
                        <a:srgbClr val="2B46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Mittarit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sz="14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Sairastavuus-</a:t>
                      </a:r>
                      <a:r>
                        <a:rPr sz="14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indeksi,</a:t>
                      </a:r>
                      <a:r>
                        <a:rPr sz="1400" spc="1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ikävakioitu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9095" marR="102870" indent="-28702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Lasten</a:t>
                      </a:r>
                      <a:r>
                        <a:rPr sz="1400" spc="-4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ja</a:t>
                      </a:r>
                      <a:r>
                        <a:rPr sz="1400" spc="-2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nuorten</a:t>
                      </a:r>
                      <a:r>
                        <a:rPr sz="1400" spc="-3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liikunta- aktiivisuutta</a:t>
                      </a:r>
                      <a:r>
                        <a:rPr sz="1400" spc="-2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raportoidaan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vuosittain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kunnan</a:t>
                      </a:r>
                      <a:r>
                        <a:rPr sz="1400" spc="-4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hyvinvointikertomuksessa</a:t>
                      </a:r>
                      <a:r>
                        <a:rPr sz="1400" spc="5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tai</a:t>
                      </a:r>
                      <a:r>
                        <a:rPr sz="1400" spc="-2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vastaavassa</a:t>
                      </a:r>
                      <a:r>
                        <a:rPr sz="1400" spc="-55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kertomuksessa</a:t>
                      </a:r>
                      <a:endParaRPr sz="1400">
                        <a:latin typeface="Source Sans 3"/>
                        <a:cs typeface="Source Sans 3"/>
                      </a:endParaRPr>
                    </a:p>
                    <a:p>
                      <a:pPr marL="379095" marR="8445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Liikunnan</a:t>
                      </a:r>
                      <a:r>
                        <a:rPr sz="1400" spc="-55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edistämisestä</a:t>
                      </a:r>
                      <a:r>
                        <a:rPr sz="1400" spc="-3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vastaavat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viranhaltijat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osallistuvat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toimielinten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vaikutusten</a:t>
                      </a:r>
                      <a:r>
                        <a:rPr sz="1400" spc="-5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ennakkoarviointiin</a:t>
                      </a:r>
                      <a:endParaRPr sz="1400">
                        <a:latin typeface="Source Sans 3"/>
                        <a:cs typeface="Source Sans 3"/>
                      </a:endParaRPr>
                    </a:p>
                    <a:p>
                      <a:pPr marL="379095" marR="58674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Kunnassa</a:t>
                      </a:r>
                      <a:r>
                        <a:rPr sz="1400" spc="-6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toimii</a:t>
                      </a:r>
                      <a:r>
                        <a:rPr sz="1400" spc="-25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liikunnan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edistämistä</a:t>
                      </a:r>
                      <a:r>
                        <a:rPr sz="1400" spc="-45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käsittelevä poikkihallinnollinen</a:t>
                      </a:r>
                      <a:r>
                        <a:rPr sz="1400" spc="12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Source Sans 3"/>
                          <a:cs typeface="Source Sans 3"/>
                        </a:rPr>
                        <a:t>työryhmä</a:t>
                      </a:r>
                      <a:endParaRPr sz="1400">
                        <a:latin typeface="Source Sans 3"/>
                        <a:cs typeface="Source Sans 3"/>
                      </a:endParaRPr>
                    </a:p>
                    <a:p>
                      <a:pPr marL="379095" indent="-287020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Kunnassa</a:t>
                      </a:r>
                      <a:r>
                        <a:rPr sz="1400" spc="-5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toimii</a:t>
                      </a:r>
                      <a:r>
                        <a:rPr sz="1400" spc="-6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erikseen</a:t>
                      </a:r>
                      <a:r>
                        <a:rPr sz="1400" spc="-6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nimetty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9095" marR="14224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asiantuntija,</a:t>
                      </a:r>
                      <a:r>
                        <a:rPr sz="1400" spc="1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suunnittelija</a:t>
                      </a:r>
                      <a:r>
                        <a:rPr sz="1400" spc="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tai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vastaava,</a:t>
                      </a:r>
                      <a:r>
                        <a:rPr sz="1400" spc="-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joka</a:t>
                      </a:r>
                      <a:r>
                        <a:rPr sz="1400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koordinoi</a:t>
                      </a:r>
                      <a:r>
                        <a:rPr sz="1400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hyvinvoinnin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1400" spc="-2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terveyden</a:t>
                      </a:r>
                      <a:r>
                        <a:rPr sz="1400" spc="-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edistämistyötä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Koulussa</a:t>
                      </a:r>
                      <a:r>
                        <a:rPr sz="1400" spc="-6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6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pitkät</a:t>
                      </a:r>
                      <a:r>
                        <a:rPr sz="1400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liikuntavälitunnit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9095" marR="9207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Koulussa</a:t>
                      </a:r>
                      <a:r>
                        <a:rPr sz="1400" spc="-6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noudatetaan</a:t>
                      </a:r>
                      <a:r>
                        <a:rPr sz="1400" spc="-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Valtion ravitsemusneuvottelukunnan kouluruokailusuositusta</a:t>
                      </a:r>
                      <a:r>
                        <a:rPr sz="1400" spc="-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koululounaan </a:t>
                      </a:r>
                      <a:r>
                        <a:rPr sz="140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1400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välipalojen</a:t>
                      </a:r>
                      <a:r>
                        <a:rPr sz="1400" spc="-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järjestämisessä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9095" algn="l"/>
                        </a:tabLst>
                      </a:pPr>
                      <a:r>
                        <a:rPr sz="1400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Liikuntaneuvojan asiakasmäärät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19050">
                      <a:solidFill>
                        <a:srgbClr val="2B4618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" y="1432560"/>
            <a:ext cx="2572512" cy="39928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31280"/>
              </p:ext>
            </p:extLst>
          </p:nvPr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40970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4340"/>
              </a:lnSpc>
            </a:pPr>
            <a:r>
              <a:rPr dirty="0"/>
              <a:t>Osallisuus</a:t>
            </a:r>
            <a:r>
              <a:rPr spc="-55" dirty="0"/>
              <a:t> </a:t>
            </a:r>
            <a:r>
              <a:rPr spc="-25" dirty="0"/>
              <a:t>1/2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5988" y="1219200"/>
            <a:ext cx="2898648" cy="26167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5988" y="1219200"/>
            <a:ext cx="2898775" cy="261683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77914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Kuntastrategia</a:t>
            </a:r>
            <a:endParaRPr sz="1800">
              <a:latin typeface="Calibri"/>
              <a:cs typeface="Calibri"/>
            </a:endParaRPr>
          </a:p>
          <a:p>
            <a:pPr marL="379095" marR="431800" indent="-287020">
              <a:lnSpc>
                <a:spcPct val="100000"/>
              </a:lnSpc>
              <a:spcBef>
                <a:spcPts val="2180"/>
              </a:spcBef>
              <a:buFont typeface="Arial"/>
              <a:buChar char="•"/>
              <a:tabLst>
                <a:tab pos="379095" algn="l"/>
              </a:tabLst>
            </a:pPr>
            <a:r>
              <a:rPr sz="1600" spc="-20" dirty="0">
                <a:latin typeface="Calibri"/>
                <a:cs typeface="Calibri"/>
              </a:rPr>
              <a:t>Vahva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yhteisöllisyys, </a:t>
            </a:r>
            <a:r>
              <a:rPr sz="1600" dirty="0">
                <a:latin typeface="Calibri"/>
                <a:cs typeface="Calibri"/>
              </a:rPr>
              <a:t>mahdollisuus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vaikuttaa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osallistua</a:t>
            </a:r>
            <a:endParaRPr sz="160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buFont typeface="Arial"/>
              <a:buChar char="•"/>
              <a:tabLst>
                <a:tab pos="379095" algn="l"/>
              </a:tabLst>
            </a:pPr>
            <a:r>
              <a:rPr sz="1600" spc="-10" dirty="0">
                <a:latin typeface="Calibri"/>
                <a:cs typeface="Calibri"/>
              </a:rPr>
              <a:t>Osallistava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budjetointi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</a:t>
            </a:r>
            <a:endParaRPr sz="16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kumppanuuspöytä</a:t>
            </a:r>
            <a:endParaRPr sz="1600">
              <a:latin typeface="Calibri"/>
              <a:cs typeface="Calibri"/>
            </a:endParaRPr>
          </a:p>
          <a:p>
            <a:pPr marL="379095" marR="220979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9095" algn="l"/>
              </a:tabLst>
            </a:pPr>
            <a:r>
              <a:rPr sz="1600" spc="-25" dirty="0">
                <a:latin typeface="Calibri"/>
                <a:cs typeface="Calibri"/>
              </a:rPr>
              <a:t>Toimimme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lähellä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ihmistä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mahdollistamme osallistumisen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385" y="1237615"/>
            <a:ext cx="6927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Haluamme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vahvistaa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yhteisöllisyyttä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edesauttaa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hyvien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väestösuhteiden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kehitystä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385" y="2060828"/>
            <a:ext cx="6508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Tahdomme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kehittää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uusia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olemassa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olevia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vaikuttamiskanavia,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jotta kuntalaiset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voisivat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vaikuttaa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oman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kuntansa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asioihin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385" y="2884170"/>
            <a:ext cx="7054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Haluamme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tuoda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kunnassa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tehtävän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työn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lähelle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kuntalaisia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mahdollistaa </a:t>
            </a:r>
            <a:r>
              <a:rPr sz="1800" dirty="0">
                <a:latin typeface="Calibri"/>
                <a:cs typeface="Calibri"/>
              </a:rPr>
              <a:t>kaikkien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kuntalaisten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äänen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kuulumisen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4135" y="3977640"/>
            <a:ext cx="7810500" cy="1905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987" y="3973067"/>
            <a:ext cx="2546604" cy="19095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86097"/>
              </p:ext>
            </p:extLst>
          </p:nvPr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40970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770235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4340"/>
              </a:lnSpc>
            </a:pPr>
            <a:r>
              <a:rPr dirty="0"/>
              <a:t>Osallisuus</a:t>
            </a:r>
            <a:r>
              <a:rPr spc="-55" dirty="0"/>
              <a:t> </a:t>
            </a:r>
            <a:r>
              <a:rPr spc="-25" dirty="0"/>
              <a:t>2/2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1090421"/>
            <a:ext cx="6997700" cy="328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4864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Laadimme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ennakkovaikutusten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arvion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Hyvinvointituvan toiminnan kehittämisestä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Kehitämme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kumppanuuspöytää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pyrimme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saamaan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yhteispalavereihin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mukaan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laajemman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kirjon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seuroja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yhdistyksiä</a:t>
            </a:r>
            <a:endParaRPr sz="1800">
              <a:latin typeface="Calibri"/>
              <a:cs typeface="Calibri"/>
            </a:endParaRPr>
          </a:p>
          <a:p>
            <a:pPr marL="299085" marR="123126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25" dirty="0">
                <a:latin typeface="Calibri"/>
                <a:cs typeface="Calibri"/>
              </a:rPr>
              <a:t>Teemme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yhteistyötä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hyvinvointialueen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kanssa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osallisuuden vahvistamiseksi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seutukunnalla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Jatkamme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osallistavan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budjetoinnin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mallia</a:t>
            </a:r>
            <a:endParaRPr sz="1800">
              <a:latin typeface="Calibri"/>
              <a:cs typeface="Calibri"/>
            </a:endParaRPr>
          </a:p>
          <a:p>
            <a:pPr marL="299085" marR="98298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Kehitämme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erityisesti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perusopetusikäisille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lapsille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suunnattua vaikuttamisfoorumia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1864"/>
              </a:lnSpc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Laadimme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osallisuusohjelman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sisällytämme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sen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jatkossa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hyvinvointisuunnitelmaan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Kehitämme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yhteistyössä </a:t>
            </a:r>
            <a:r>
              <a:rPr sz="1800" spc="-20" dirty="0">
                <a:latin typeface="Calibri"/>
                <a:cs typeface="Calibri"/>
              </a:rPr>
              <a:t>vastaanottokeskuksen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kanssa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83981" y="982852"/>
            <a:ext cx="2958465" cy="3176270"/>
            <a:chOff x="8483981" y="982852"/>
            <a:chExt cx="2958465" cy="3176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7156" y="986027"/>
              <a:ext cx="2951988" cy="31699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87156" y="986027"/>
              <a:ext cx="2952115" cy="3169920"/>
            </a:xfrm>
            <a:custGeom>
              <a:avLst/>
              <a:gdLst/>
              <a:ahLst/>
              <a:cxnLst/>
              <a:rect l="l" t="t" r="r" b="b"/>
              <a:pathLst>
                <a:path w="2952115" h="3169920">
                  <a:moveTo>
                    <a:pt x="0" y="3169920"/>
                  </a:moveTo>
                  <a:lnTo>
                    <a:pt x="2951988" y="3169920"/>
                  </a:lnTo>
                  <a:lnTo>
                    <a:pt x="2951988" y="0"/>
                  </a:lnTo>
                  <a:lnTo>
                    <a:pt x="0" y="0"/>
                  </a:lnTo>
                  <a:lnTo>
                    <a:pt x="0" y="3169920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0331" y="1003553"/>
            <a:ext cx="2945765" cy="307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Mittarit</a:t>
            </a:r>
            <a:endParaRPr sz="1800">
              <a:latin typeface="Calibri"/>
              <a:cs typeface="Calibri"/>
            </a:endParaRPr>
          </a:p>
          <a:p>
            <a:pPr marL="375285" indent="-28638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75285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Äänestysaktiivisuus</a:t>
            </a:r>
            <a:endParaRPr sz="1400">
              <a:latin typeface="Calibri"/>
              <a:cs typeface="Calibri"/>
            </a:endParaRPr>
          </a:p>
          <a:p>
            <a:pPr marL="375285" marR="226695" indent="-28702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75285" algn="l"/>
              </a:tabLst>
            </a:pPr>
            <a:r>
              <a:rPr sz="1400" dirty="0">
                <a:solidFill>
                  <a:srgbClr val="2F2F2F"/>
                </a:solidFill>
                <a:latin typeface="Source Sans 3"/>
                <a:cs typeface="Source Sans 3"/>
              </a:rPr>
              <a:t>Kunnassa</a:t>
            </a:r>
            <a:r>
              <a:rPr sz="1400" spc="-60" dirty="0">
                <a:solidFill>
                  <a:srgbClr val="2F2F2F"/>
                </a:solidFill>
                <a:latin typeface="Source Sans 3"/>
                <a:cs typeface="Source Sans 3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Source Sans 3"/>
                <a:cs typeface="Source Sans 3"/>
              </a:rPr>
              <a:t>järjestetään </a:t>
            </a:r>
            <a:r>
              <a:rPr sz="1400" dirty="0">
                <a:solidFill>
                  <a:srgbClr val="2F2F2F"/>
                </a:solidFill>
                <a:latin typeface="Source Sans 3"/>
                <a:cs typeface="Source Sans 3"/>
              </a:rPr>
              <a:t>kohdennettuja</a:t>
            </a:r>
            <a:r>
              <a:rPr sz="1400" spc="-45" dirty="0">
                <a:solidFill>
                  <a:srgbClr val="2F2F2F"/>
                </a:solidFill>
                <a:latin typeface="Source Sans 3"/>
                <a:cs typeface="Source Sans 3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Source Sans 3"/>
                <a:cs typeface="Source Sans 3"/>
              </a:rPr>
              <a:t>liikkumisryhmiä liikuntaseuratoiminnan ulkopuolella</a:t>
            </a:r>
            <a:r>
              <a:rPr sz="1400" spc="-25" dirty="0">
                <a:solidFill>
                  <a:srgbClr val="2F2F2F"/>
                </a:solidFill>
                <a:latin typeface="Source Sans 3"/>
                <a:cs typeface="Source Sans 3"/>
              </a:rPr>
              <a:t> </a:t>
            </a:r>
            <a:r>
              <a:rPr sz="1400" dirty="0">
                <a:solidFill>
                  <a:srgbClr val="2F2F2F"/>
                </a:solidFill>
                <a:latin typeface="Source Sans 3"/>
                <a:cs typeface="Source Sans 3"/>
              </a:rPr>
              <a:t>oleville</a:t>
            </a:r>
            <a:r>
              <a:rPr sz="1400" spc="15" dirty="0">
                <a:solidFill>
                  <a:srgbClr val="2F2F2F"/>
                </a:solidFill>
                <a:latin typeface="Source Sans 3"/>
                <a:cs typeface="Source Sans 3"/>
              </a:rPr>
              <a:t> </a:t>
            </a:r>
            <a:r>
              <a:rPr sz="1400" dirty="0">
                <a:solidFill>
                  <a:srgbClr val="2F2F2F"/>
                </a:solidFill>
                <a:latin typeface="Source Sans 3"/>
                <a:cs typeface="Source Sans 3"/>
              </a:rPr>
              <a:t>lapsille</a:t>
            </a:r>
            <a:r>
              <a:rPr sz="1400" spc="-20" dirty="0">
                <a:solidFill>
                  <a:srgbClr val="2F2F2F"/>
                </a:solidFill>
                <a:latin typeface="Source Sans 3"/>
                <a:cs typeface="Source Sans 3"/>
              </a:rPr>
              <a:t> </a:t>
            </a:r>
            <a:r>
              <a:rPr sz="1400" spc="-25" dirty="0">
                <a:solidFill>
                  <a:srgbClr val="2F2F2F"/>
                </a:solidFill>
                <a:latin typeface="Source Sans 3"/>
                <a:cs typeface="Source Sans 3"/>
              </a:rPr>
              <a:t>ja </a:t>
            </a:r>
            <a:r>
              <a:rPr sz="1400" spc="-10" dirty="0">
                <a:solidFill>
                  <a:srgbClr val="2F2F2F"/>
                </a:solidFill>
                <a:latin typeface="Source Sans 3"/>
                <a:cs typeface="Source Sans 3"/>
              </a:rPr>
              <a:t>nuorille</a:t>
            </a:r>
            <a:endParaRPr sz="1400">
              <a:latin typeface="Source Sans 3"/>
              <a:cs typeface="Source Sans 3"/>
            </a:endParaRPr>
          </a:p>
          <a:p>
            <a:pPr marL="375285" indent="-286385">
              <a:lnSpc>
                <a:spcPts val="1670"/>
              </a:lnSpc>
              <a:buFont typeface="Arial"/>
              <a:buChar char="•"/>
              <a:tabLst>
                <a:tab pos="375285" algn="l"/>
              </a:tabLst>
            </a:pP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Kunnan</a:t>
            </a:r>
            <a:r>
              <a:rPr sz="1400" spc="-6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palveluiden</a:t>
            </a:r>
            <a:endParaRPr sz="1400">
              <a:latin typeface="Calibri"/>
              <a:cs typeface="Calibri"/>
            </a:endParaRPr>
          </a:p>
          <a:p>
            <a:pPr marL="375285" marR="240665">
              <a:lnSpc>
                <a:spcPct val="100000"/>
              </a:lnSpc>
            </a:pP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suunnittelussa</a:t>
            </a:r>
            <a:r>
              <a:rPr sz="1400" spc="2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ja</a:t>
            </a:r>
            <a:r>
              <a:rPr sz="1400" spc="-2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kehittämisessä hyödynnetään</a:t>
            </a:r>
            <a:r>
              <a:rPr sz="1400" spc="-1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asukasraateja</a:t>
            </a:r>
            <a:r>
              <a:rPr sz="1400" spc="-3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F2F2F"/>
                </a:solidFill>
                <a:latin typeface="Calibri"/>
                <a:cs typeface="Calibri"/>
              </a:rPr>
              <a:t>ja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foorumeja</a:t>
            </a:r>
            <a:endParaRPr sz="1400">
              <a:latin typeface="Calibri"/>
              <a:cs typeface="Calibri"/>
            </a:endParaRPr>
          </a:p>
          <a:p>
            <a:pPr marL="375285" marR="127000" indent="-287020">
              <a:lnSpc>
                <a:spcPct val="100000"/>
              </a:lnSpc>
              <a:buFont typeface="Arial"/>
              <a:buChar char="•"/>
              <a:tabLst>
                <a:tab pos="375285" algn="l"/>
              </a:tabLst>
            </a:pP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Kunta</a:t>
            </a:r>
            <a:r>
              <a:rPr sz="1400" spc="-4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kutsuu</a:t>
            </a:r>
            <a:r>
              <a:rPr sz="1400" spc="-4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säännöllisesti</a:t>
            </a:r>
            <a:r>
              <a:rPr sz="1400" spc="-3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koolle liikuntaseurojen</a:t>
            </a:r>
            <a:r>
              <a:rPr sz="1400" spc="-1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ja</a:t>
            </a:r>
            <a:r>
              <a:rPr sz="1400" spc="-2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yhdistysten yhteiskokouksen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594" y="4345304"/>
            <a:ext cx="6371590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3627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heidän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asiakkaidensa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vaikuttamismahdollisuuksien </a:t>
            </a:r>
            <a:r>
              <a:rPr sz="1800" dirty="0">
                <a:latin typeface="Calibri"/>
                <a:cs typeface="Calibri"/>
              </a:rPr>
              <a:t>lisäämistä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kunnassa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20" dirty="0">
                <a:latin typeface="Calibri"/>
                <a:cs typeface="Calibri"/>
              </a:rPr>
              <a:t>Vahvistamme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nuorisovaltuuston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vanhus-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vammaisneuvoston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asemaa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kokemusasiantuntijoina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Kehitämme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vapaa-ajanasukkaiden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vaikuttamisfoorumia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9056" y="4155947"/>
            <a:ext cx="2951988" cy="18684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19204"/>
              </p:ext>
            </p:extLst>
          </p:nvPr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40970" indent="-228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34669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340"/>
              </a:lnSpc>
            </a:pPr>
            <a:r>
              <a:rPr spc="-10" dirty="0"/>
              <a:t>Suunnitelmat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45082"/>
            <a:ext cx="394017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Lasten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nuorten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hyvinvointisuunnitelma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Päivitetty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syksyllä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Kuntastrategia</a:t>
            </a:r>
            <a:endParaRPr sz="1800">
              <a:latin typeface="Calibri"/>
              <a:cs typeface="Calibri"/>
            </a:endParaRPr>
          </a:p>
          <a:p>
            <a:pPr marL="12700" marR="1212215" indent="7435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Voimassa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2020-</a:t>
            </a:r>
            <a:r>
              <a:rPr sz="1800" spc="-20" dirty="0">
                <a:latin typeface="Calibri"/>
                <a:cs typeface="Calibri"/>
              </a:rPr>
              <a:t>2025 </a:t>
            </a:r>
            <a:r>
              <a:rPr sz="1800" dirty="0">
                <a:latin typeface="Calibri"/>
                <a:cs typeface="Calibri"/>
              </a:rPr>
              <a:t>Ehkäisevän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työn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suunnitelma</a:t>
            </a:r>
            <a:endParaRPr sz="1800">
              <a:latin typeface="Calibri"/>
              <a:cs typeface="Calibri"/>
            </a:endParaRPr>
          </a:p>
          <a:p>
            <a:pPr marL="12700" marR="1518920" indent="7435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Päivitetään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2024 </a:t>
            </a:r>
            <a:r>
              <a:rPr sz="1800" spc="-10" dirty="0">
                <a:latin typeface="Calibri"/>
                <a:cs typeface="Calibri"/>
              </a:rPr>
              <a:t>Esteettömyyssuunnitelma</a:t>
            </a:r>
            <a:endParaRPr sz="1800">
              <a:latin typeface="Calibri"/>
              <a:cs typeface="Calibri"/>
            </a:endParaRPr>
          </a:p>
          <a:p>
            <a:pPr marL="12700" marR="1205230" indent="7435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Laaditaan</a:t>
            </a:r>
            <a:r>
              <a:rPr sz="1800" spc="-20" dirty="0">
                <a:latin typeface="Calibri"/>
                <a:cs typeface="Calibri"/>
              </a:rPr>
              <a:t> 2024 </a:t>
            </a:r>
            <a:r>
              <a:rPr sz="1800" spc="-10" dirty="0">
                <a:latin typeface="Calibri"/>
                <a:cs typeface="Calibri"/>
              </a:rPr>
              <a:t>Opiskeluhuollon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suunnitelma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Päivitetty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Turvallisuussuunnitelma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Laatimisesta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sovittua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aikataulua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8480" y="1380744"/>
            <a:ext cx="4296156" cy="3985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20014" indent="-209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74866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35"/>
              </a:lnSpc>
            </a:pPr>
            <a:r>
              <a:rPr sz="4400" dirty="0"/>
              <a:t>Johdanto</a:t>
            </a:r>
            <a:r>
              <a:rPr sz="4400" spc="-175" dirty="0"/>
              <a:t> </a:t>
            </a:r>
            <a:r>
              <a:rPr sz="4400" spc="-25" dirty="0"/>
              <a:t>1/4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6135" y="1168908"/>
            <a:ext cx="3238500" cy="4800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46135" y="1168908"/>
            <a:ext cx="3238500" cy="480060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4805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Kuntastrategia</a:t>
            </a:r>
            <a:endParaRPr sz="1800">
              <a:latin typeface="Calibri"/>
              <a:cs typeface="Calibri"/>
            </a:endParaRPr>
          </a:p>
          <a:p>
            <a:pPr marL="92075" marR="445770">
              <a:lnSpc>
                <a:spcPct val="100000"/>
              </a:lnSpc>
              <a:spcBef>
                <a:spcPts val="2160"/>
              </a:spcBef>
            </a:pPr>
            <a:r>
              <a:rPr sz="1800" spc="-20" dirty="0">
                <a:latin typeface="Calibri"/>
                <a:cs typeface="Calibri"/>
              </a:rPr>
              <a:t>Kuntastrategian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hyvinvoinnin painopistealueet:</a:t>
            </a:r>
            <a:endParaRPr sz="1800">
              <a:latin typeface="Calibri"/>
              <a:cs typeface="Calibri"/>
            </a:endParaRPr>
          </a:p>
          <a:p>
            <a:pPr marL="92075" marR="273685" indent="167640">
              <a:lnSpc>
                <a:spcPct val="100000"/>
              </a:lnSpc>
              <a:spcBef>
                <a:spcPts val="2165"/>
              </a:spcBef>
              <a:buAutoNum type="arabicPlain"/>
              <a:tabLst>
                <a:tab pos="259715" algn="l"/>
              </a:tabLst>
            </a:pPr>
            <a:r>
              <a:rPr sz="1800" dirty="0">
                <a:latin typeface="Calibri"/>
                <a:cs typeface="Calibri"/>
              </a:rPr>
              <a:t>Joutsalaisten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terveyttä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edistävät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lähipalvelut</a:t>
            </a:r>
            <a:endParaRPr sz="1800">
              <a:latin typeface="Calibri"/>
              <a:cs typeface="Calibri"/>
            </a:endParaRPr>
          </a:p>
          <a:p>
            <a:pPr marL="259715" indent="-167640">
              <a:lnSpc>
                <a:spcPct val="100000"/>
              </a:lnSpc>
              <a:spcBef>
                <a:spcPts val="2160"/>
              </a:spcBef>
              <a:buAutoNum type="arabicPlain"/>
              <a:tabLst>
                <a:tab pos="259715" algn="l"/>
              </a:tabLst>
            </a:pPr>
            <a:r>
              <a:rPr sz="1800" dirty="0">
                <a:latin typeface="Calibri"/>
                <a:cs typeface="Calibri"/>
              </a:rPr>
              <a:t>Lapsi-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perhelähtöiset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palvelut</a:t>
            </a:r>
            <a:endParaRPr sz="1800">
              <a:latin typeface="Calibri"/>
              <a:cs typeface="Calibri"/>
            </a:endParaRPr>
          </a:p>
          <a:p>
            <a:pPr marL="92075" marR="183515" indent="167640">
              <a:lnSpc>
                <a:spcPct val="100000"/>
              </a:lnSpc>
              <a:spcBef>
                <a:spcPts val="2160"/>
              </a:spcBef>
              <a:buAutoNum type="arabicPlain" startAt="3"/>
              <a:tabLst>
                <a:tab pos="259715" algn="l"/>
              </a:tabLst>
            </a:pPr>
            <a:r>
              <a:rPr sz="1800" spc="-10" dirty="0">
                <a:latin typeface="Calibri"/>
                <a:cs typeface="Calibri"/>
              </a:rPr>
              <a:t>Ennaltaehkäisevä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kuntalaisten toimintakyvyn vahvistaminen</a:t>
            </a:r>
            <a:endParaRPr sz="1800">
              <a:latin typeface="Calibri"/>
              <a:cs typeface="Calibri"/>
            </a:endParaRPr>
          </a:p>
          <a:p>
            <a:pPr marL="92075" marR="612775" indent="167640">
              <a:lnSpc>
                <a:spcPct val="100000"/>
              </a:lnSpc>
              <a:spcBef>
                <a:spcPts val="2165"/>
              </a:spcBef>
              <a:buAutoNum type="arabicPlain" startAt="3"/>
              <a:tabLst>
                <a:tab pos="259715" algn="l"/>
              </a:tabLst>
            </a:pPr>
            <a:r>
              <a:rPr sz="1800" spc="-10" dirty="0">
                <a:latin typeface="Calibri"/>
                <a:cs typeface="Calibri"/>
              </a:rPr>
              <a:t>Osallistuvat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kuntalaiset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vapaa-ajanasukkaat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442" y="1298194"/>
            <a:ext cx="6169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Joutsan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kunnan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hyvinvointisuunnitelma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vuosille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2023-</a:t>
            </a:r>
            <a:r>
              <a:rPr sz="1800" dirty="0">
                <a:latin typeface="Calibri"/>
                <a:cs typeface="Calibri"/>
              </a:rPr>
              <a:t>25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perustuu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kuntastrategiassa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määriteltyihin </a:t>
            </a:r>
            <a:r>
              <a:rPr sz="1800" spc="-10" dirty="0">
                <a:latin typeface="Calibri"/>
                <a:cs typeface="Calibri"/>
              </a:rPr>
              <a:t>hyvinvoinnin painopistealueisiin.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442" y="2121534"/>
            <a:ext cx="70148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Suunnitelma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laadittu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poikkeuksellisesti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kolmelle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vuodelle.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Jatkossa suunnitelmassa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vuosittaisissa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hyvinvointikertomuksen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raporteissa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tullaan noudattamaan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valtuustokauden rytmiä.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442" y="3219069"/>
            <a:ext cx="6580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Hyvinvointikertomuksessa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mittareina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tullaan </a:t>
            </a:r>
            <a:r>
              <a:rPr sz="1800" spc="-20" dirty="0">
                <a:latin typeface="Calibri"/>
                <a:cs typeface="Calibri"/>
              </a:rPr>
              <a:t>käyttämään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valikoituja indikaattoreita,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joita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käytetään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laajasti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kuvaamaan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hyvinvoinnin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tilaa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kehitystä.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442" y="4316729"/>
            <a:ext cx="6856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Vuosittaisissa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hyvinvointikertomuksissa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tullaan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raportoimaan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kuntalaisten hyvinvointiin,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terveyteen,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elinoloihin 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elintapoihin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liittyviä indikaattoritietoja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sekä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arvioimaan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kunnan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hyvinvointisuunnitelmassa asetettujen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tavoitteiden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toteutumista.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20014" indent="-209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518159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40"/>
              </a:lnSpc>
            </a:pPr>
            <a:r>
              <a:rPr dirty="0"/>
              <a:t>Johdanto</a:t>
            </a:r>
            <a:r>
              <a:rPr spc="-210" dirty="0"/>
              <a:t> </a:t>
            </a:r>
            <a:r>
              <a:rPr spc="-25" dirty="0"/>
              <a:t>2/4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855" y="883919"/>
            <a:ext cx="9334500" cy="5140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20014" indent="-209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346690" cy="74866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5035"/>
              </a:lnSpc>
            </a:pPr>
            <a:r>
              <a:rPr sz="4400" dirty="0"/>
              <a:t>Johdanto</a:t>
            </a:r>
            <a:r>
              <a:rPr sz="4400" spc="-185" dirty="0"/>
              <a:t> </a:t>
            </a:r>
            <a:r>
              <a:rPr sz="4400" spc="-25" dirty="0"/>
              <a:t>3/4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63573"/>
            <a:ext cx="477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Valtakunnalliset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hyvinvointia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kuvaavat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järjestelmät: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8576" y="1604772"/>
            <a:ext cx="10386060" cy="4154804"/>
            <a:chOff x="798576" y="1604772"/>
            <a:chExt cx="10386060" cy="41548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8315" y="3852672"/>
              <a:ext cx="8630412" cy="832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8315" y="3296411"/>
              <a:ext cx="8630412" cy="5852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3555" y="1604772"/>
              <a:ext cx="8641080" cy="8321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3555" y="2461260"/>
              <a:ext cx="8641080" cy="830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" y="4914900"/>
              <a:ext cx="1690116" cy="646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3555" y="4681727"/>
              <a:ext cx="8615172" cy="1077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200" y="1755648"/>
              <a:ext cx="1705356" cy="3703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576" y="2560319"/>
              <a:ext cx="1744980" cy="6461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576" y="3483864"/>
              <a:ext cx="1744980" cy="3688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576" y="4178807"/>
              <a:ext cx="1744980" cy="370331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13625" y="1601597"/>
          <a:ext cx="10354310" cy="414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8425" marR="298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Hyvinvoinnin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ja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terveyden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edistämisen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valtionosuuden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lisäosa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eli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HYTE-kerroin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kannustin,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joka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tarkoittaa,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että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kuntien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rahoituksen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valtionosuuden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suuruus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määräytyy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osaksi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niiden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tekemän hyvinvoinnin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ja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terveyden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edistämistyön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mukaan.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HYTE-kerroin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8425" marR="3714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Hyvinvointi-indikaattori </a:t>
                      </a:r>
                      <a:r>
                        <a:rPr sz="16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600" b="1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koonti-</a:t>
                      </a:r>
                      <a:r>
                        <a:rPr sz="16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indikaattori</a:t>
                      </a:r>
                      <a:r>
                        <a:rPr sz="1600" b="1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laaja-</a:t>
                      </a:r>
                      <a:r>
                        <a:rPr sz="16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alaisen</a:t>
                      </a:r>
                      <a:r>
                        <a:rPr sz="1600" b="1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hyvinvoinnin</a:t>
                      </a:r>
                      <a:r>
                        <a:rPr sz="1600" b="1" spc="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mittaamiseksi.</a:t>
                      </a:r>
                      <a:r>
                        <a:rPr sz="1600" b="1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b="1" spc="5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kuvaa</a:t>
                      </a:r>
                      <a:r>
                        <a:rPr sz="1600" b="1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tuoreinta</a:t>
                      </a:r>
                      <a:r>
                        <a:rPr sz="1600" b="1" i="1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käytettävissä</a:t>
                      </a:r>
                      <a:r>
                        <a:rPr sz="1600" b="1" i="1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olevaa</a:t>
                      </a:r>
                      <a:r>
                        <a:rPr sz="1600" b="1" i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tietoa</a:t>
                      </a:r>
                      <a:r>
                        <a:rPr sz="1600" b="1" spc="-6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hyödyntäen</a:t>
                      </a:r>
                      <a:r>
                        <a:rPr sz="1600" b="1" spc="29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läpileikkausta</a:t>
                      </a:r>
                      <a:r>
                        <a:rPr sz="1600" b="1" spc="-7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kuntalaisten</a:t>
                      </a:r>
                      <a:r>
                        <a:rPr sz="1600" b="1" spc="-6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hyvinvoinnin tilasta.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EC7C30"/>
                      </a:solidFill>
                      <a:prstDash val="solid"/>
                    </a:lnL>
                    <a:lnR w="6350">
                      <a:solidFill>
                        <a:srgbClr val="EC7C30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pPr marL="72390" marR="5270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Hyvinvointi- indikaattori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EC7C30"/>
                      </a:solidFill>
                      <a:prstDash val="solid"/>
                    </a:lnL>
                    <a:lnR w="6350">
                      <a:solidFill>
                        <a:srgbClr val="EC7C30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6350">
                      <a:solidFill>
                        <a:srgbClr val="EC7C30"/>
                      </a:solidFill>
                      <a:prstDash val="solid"/>
                    </a:lnL>
                    <a:lnR w="6350">
                      <a:solidFill>
                        <a:srgbClr val="EC7C30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EC7C30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6350">
                      <a:solidFill>
                        <a:srgbClr val="EC7C30"/>
                      </a:solidFill>
                      <a:prstDash val="solid"/>
                    </a:lnL>
                    <a:lnR w="6350">
                      <a:solidFill>
                        <a:srgbClr val="EC7C30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5B9BD4"/>
                      </a:solidFill>
                      <a:prstDash val="solid"/>
                    </a:lnR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TEA-</a:t>
                      </a: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viisari</a:t>
                      </a:r>
                      <a:r>
                        <a:rPr sz="1600" b="1" spc="-4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b="1" spc="-1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työväline</a:t>
                      </a:r>
                      <a:r>
                        <a:rPr sz="1600" b="1" spc="-3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kunnille</a:t>
                      </a:r>
                      <a:r>
                        <a:rPr sz="1600" b="1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1600" b="1" spc="-1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kouluille.</a:t>
                      </a:r>
                      <a:r>
                        <a:rPr sz="1600" b="1" spc="-4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Tiedot</a:t>
                      </a:r>
                      <a:r>
                        <a:rPr sz="1600" b="1" spc="-3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kuvaavat</a:t>
                      </a:r>
                      <a:r>
                        <a:rPr sz="1600" b="1" spc="-1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terveydenedistämisaktiivisuutta</a:t>
                      </a:r>
                      <a:r>
                        <a:rPr sz="1600" b="1" spc="-1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eli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kunnan</a:t>
                      </a:r>
                      <a:r>
                        <a:rPr sz="1600" b="1" spc="-2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toimintaa</a:t>
                      </a:r>
                      <a:r>
                        <a:rPr sz="1600" b="1" spc="-6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asukkaidensa</a:t>
                      </a:r>
                      <a:r>
                        <a:rPr sz="1600" b="1" spc="-4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terveyden</a:t>
                      </a:r>
                      <a:r>
                        <a:rPr sz="1600" b="1" spc="-3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1600" b="1" spc="-5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hyvinvoinnin</a:t>
                      </a:r>
                      <a:r>
                        <a:rPr sz="1600" b="1" spc="-15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edistämiseksi</a:t>
                      </a:r>
                      <a:r>
                        <a:rPr sz="1600" spc="-10" dirty="0">
                          <a:solidFill>
                            <a:srgbClr val="5F5F5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TEA-viisari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84455" marR="388620" algn="just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Tilasto-</a:t>
                      </a:r>
                      <a:r>
                        <a:rPr sz="1600" b="1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1600" b="1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indikaattoripankki</a:t>
                      </a:r>
                      <a:r>
                        <a:rPr sz="1600" b="1" spc="-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Sotkanet</a:t>
                      </a:r>
                      <a:r>
                        <a:rPr sz="1600" b="1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tarjoaa</a:t>
                      </a:r>
                      <a:r>
                        <a:rPr sz="1600" b="1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kaikista</a:t>
                      </a:r>
                      <a:r>
                        <a:rPr sz="1600" b="1" spc="-5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Suomen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kunnista</a:t>
                      </a:r>
                      <a:r>
                        <a:rPr sz="1600" b="1" spc="-1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viimeisimpään</a:t>
                      </a:r>
                      <a:r>
                        <a:rPr sz="1600" b="1" spc="-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voimassa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olevaan</a:t>
                      </a:r>
                      <a:r>
                        <a:rPr sz="1600" b="1" spc="-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kuntajakoon</a:t>
                      </a:r>
                      <a:r>
                        <a:rPr sz="1600" b="1" spc="-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perustuen</a:t>
                      </a:r>
                      <a:r>
                        <a:rPr sz="1600" b="1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keskeisiä</a:t>
                      </a:r>
                      <a:r>
                        <a:rPr sz="1600" b="1" spc="-7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väestön</a:t>
                      </a:r>
                      <a:r>
                        <a:rPr sz="1600" b="1" spc="-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hyvinvointia</a:t>
                      </a:r>
                      <a:r>
                        <a:rPr sz="1600" b="1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1600" b="1" spc="-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terveyttä</a:t>
                      </a:r>
                      <a:r>
                        <a:rPr sz="1600" b="1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koskevia</a:t>
                      </a:r>
                      <a:r>
                        <a:rPr sz="1600" b="1" spc="-5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tilastotietoja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vuodesta</a:t>
                      </a:r>
                      <a:r>
                        <a:rPr sz="1600" b="1" spc="-5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1990</a:t>
                      </a:r>
                      <a:r>
                        <a:rPr sz="1600" b="1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alkaen.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9525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Sotkanet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9525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9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9525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8425" marR="23685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THL</a:t>
                      </a:r>
                      <a:r>
                        <a:rPr sz="1600" b="1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valmistellut</a:t>
                      </a:r>
                      <a:r>
                        <a:rPr sz="1600" b="1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ehdotuksen laajan</a:t>
                      </a:r>
                      <a:r>
                        <a:rPr sz="1600" b="1" spc="-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hyvinvointikertomuksen</a:t>
                      </a:r>
                      <a:r>
                        <a:rPr sz="1600" b="1" spc="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vähimmäistietosisällöksi.</a:t>
                      </a:r>
                      <a:r>
                        <a:rPr sz="1600" b="1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Listat</a:t>
                      </a:r>
                      <a:r>
                        <a:rPr sz="1600" b="1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tarkoitettu</a:t>
                      </a:r>
                      <a:r>
                        <a:rPr sz="1600" b="1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kuntien</a:t>
                      </a:r>
                      <a:r>
                        <a:rPr sz="1600" b="1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ja</a:t>
                      </a:r>
                      <a:r>
                        <a:rPr sz="1600" b="1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alueiden</a:t>
                      </a:r>
                      <a:r>
                        <a:rPr sz="1600" b="1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työn</a:t>
                      </a:r>
                      <a:r>
                        <a:rPr sz="1600" b="1" spc="-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tueksi,</a:t>
                      </a:r>
                      <a:r>
                        <a:rPr sz="1600" b="1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mutta</a:t>
                      </a:r>
                      <a:r>
                        <a:rPr sz="1600" b="1" spc="-2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b="1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eivät</a:t>
                      </a:r>
                      <a:r>
                        <a:rPr sz="1600" b="1" spc="-5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ole</a:t>
                      </a:r>
                      <a:r>
                        <a:rPr sz="1600" b="1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vielä</a:t>
                      </a:r>
                      <a:r>
                        <a:rPr sz="1600" b="1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velvoittavia</a:t>
                      </a:r>
                      <a:r>
                        <a:rPr sz="1600" b="1" spc="-5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eikä</a:t>
                      </a:r>
                      <a:r>
                        <a:rPr sz="1600" b="1" spc="-4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niiden</a:t>
                      </a:r>
                      <a:r>
                        <a:rPr sz="1600" b="1" spc="-3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käyttöä seurata</a:t>
                      </a:r>
                      <a:r>
                        <a:rPr sz="1600" b="1" spc="-35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tai</a:t>
                      </a:r>
                      <a:r>
                        <a:rPr sz="1600" b="1" spc="-4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valvota.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R w="6350">
                      <a:solidFill>
                        <a:srgbClr val="6FAC46"/>
                      </a:solidFill>
                      <a:prstDash val="solid"/>
                    </a:lnR>
                    <a:lnT w="9525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Vähimmäis-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tietosisältö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R w="6350">
                      <a:solidFill>
                        <a:srgbClr val="6FAC46"/>
                      </a:solidFill>
                      <a:prstDash val="solid"/>
                    </a:lnR>
                    <a:lnT w="9525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R w="6350">
                      <a:solidFill>
                        <a:srgbClr val="6FAC46"/>
                      </a:solidFill>
                      <a:prstDash val="solid"/>
                    </a:lnR>
                    <a:lnT w="9525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20014" indent="-209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346690" cy="74866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5035"/>
              </a:lnSpc>
            </a:pPr>
            <a:r>
              <a:rPr sz="4400" dirty="0"/>
              <a:t>Johdanto</a:t>
            </a:r>
            <a:r>
              <a:rPr sz="4400" spc="-185" dirty="0"/>
              <a:t> </a:t>
            </a:r>
            <a:r>
              <a:rPr sz="4400" spc="-25" dirty="0"/>
              <a:t>4/4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63573"/>
            <a:ext cx="3128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Kunnassa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käytössä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olevat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kyselyt: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25141" y="3293236"/>
            <a:ext cx="8637270" cy="838835"/>
            <a:chOff x="2525141" y="3293236"/>
            <a:chExt cx="8637270" cy="838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8316" y="3296411"/>
              <a:ext cx="8630412" cy="8321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28316" y="3296411"/>
              <a:ext cx="8630920" cy="832485"/>
            </a:xfrm>
            <a:custGeom>
              <a:avLst/>
              <a:gdLst/>
              <a:ahLst/>
              <a:cxnLst/>
              <a:rect l="l" t="t" r="r" b="b"/>
              <a:pathLst>
                <a:path w="8630920" h="832485">
                  <a:moveTo>
                    <a:pt x="0" y="832104"/>
                  </a:moveTo>
                  <a:lnTo>
                    <a:pt x="8630412" y="832104"/>
                  </a:lnTo>
                  <a:lnTo>
                    <a:pt x="8630412" y="0"/>
                  </a:lnTo>
                  <a:lnTo>
                    <a:pt x="0" y="0"/>
                  </a:lnTo>
                  <a:lnTo>
                    <a:pt x="0" y="832104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07945" y="3318205"/>
            <a:ext cx="83419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Joka</a:t>
            </a:r>
            <a:r>
              <a:rPr sz="1600" b="1" spc="-3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toinen</a:t>
            </a:r>
            <a:r>
              <a:rPr sz="1600" b="1" spc="-2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vuosi</a:t>
            </a:r>
            <a:r>
              <a:rPr sz="1600" b="1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5F5F5F"/>
                </a:solidFill>
                <a:latin typeface="Calibri"/>
                <a:cs typeface="Calibri"/>
              </a:rPr>
              <a:t>toteutettava</a:t>
            </a:r>
            <a:r>
              <a:rPr sz="1600" b="1" spc="-1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Calibri"/>
                <a:cs typeface="Calibri"/>
              </a:rPr>
              <a:t>kouluterveyskysely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Calibri"/>
                <a:cs typeface="Calibri"/>
              </a:rPr>
              <a:t>perusopetuksen</a:t>
            </a:r>
            <a:r>
              <a:rPr sz="1600" b="1" spc="1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4.,</a:t>
            </a:r>
            <a:r>
              <a:rPr sz="1600" b="1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5.,</a:t>
            </a:r>
            <a:r>
              <a:rPr sz="1600" b="1" spc="-3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8.</a:t>
            </a:r>
            <a:r>
              <a:rPr sz="1600" b="1" spc="-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ja</a:t>
            </a:r>
            <a:r>
              <a:rPr sz="1600" b="1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9.</a:t>
            </a:r>
            <a:r>
              <a:rPr sz="1600" b="1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luokkien</a:t>
            </a:r>
            <a:r>
              <a:rPr sz="1600" b="1" spc="-35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F5F5F"/>
                </a:solidFill>
                <a:latin typeface="Calibri"/>
                <a:cs typeface="Calibri"/>
              </a:rPr>
              <a:t>oppilaille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ja</a:t>
            </a:r>
            <a:r>
              <a:rPr sz="1600" b="1" spc="-3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lukion</a:t>
            </a:r>
            <a:r>
              <a:rPr sz="1600" b="1" spc="-3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1.</a:t>
            </a:r>
            <a:r>
              <a:rPr sz="1600" b="1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ja</a:t>
            </a:r>
            <a:r>
              <a:rPr sz="1600" b="1" spc="-1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2.</a:t>
            </a:r>
            <a:r>
              <a:rPr sz="1600" b="1" spc="-20" dirty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F5F5F"/>
                </a:solidFill>
                <a:latin typeface="Calibri"/>
                <a:cs typeface="Calibri"/>
              </a:rPr>
              <a:t>vuoden </a:t>
            </a:r>
            <a:r>
              <a:rPr sz="1600" b="1" spc="-10" dirty="0">
                <a:solidFill>
                  <a:srgbClr val="5F5F5F"/>
                </a:solidFill>
                <a:latin typeface="Calibri"/>
                <a:cs typeface="Calibri"/>
              </a:rPr>
              <a:t>opiskelijoille.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40380" y="1601597"/>
            <a:ext cx="8647430" cy="838835"/>
            <a:chOff x="2540380" y="1601597"/>
            <a:chExt cx="8647430" cy="8388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3555" y="1604772"/>
              <a:ext cx="8641080" cy="8321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43555" y="1604772"/>
              <a:ext cx="8641080" cy="832485"/>
            </a:xfrm>
            <a:custGeom>
              <a:avLst/>
              <a:gdLst/>
              <a:ahLst/>
              <a:cxnLst/>
              <a:rect l="l" t="t" r="r" b="b"/>
              <a:pathLst>
                <a:path w="8641080" h="832485">
                  <a:moveTo>
                    <a:pt x="0" y="832103"/>
                  </a:moveTo>
                  <a:lnTo>
                    <a:pt x="8641080" y="832103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22295" y="1626488"/>
            <a:ext cx="8428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Toteutetaan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sovitusti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noin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joka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toinen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vuosi.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Kyselyssä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pyritään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tavoittamaan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mahdollisimman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laaja </a:t>
            </a:r>
            <a:r>
              <a:rPr sz="1600" b="1" dirty="0">
                <a:latin typeface="Calibri"/>
                <a:cs typeface="Calibri"/>
              </a:rPr>
              <a:t>joukko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kuntalaisia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kysymysten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asettelussa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huomioidaan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paikalliset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ilmiöt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erityispiirteet.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40380" y="2458085"/>
            <a:ext cx="8647430" cy="836930"/>
            <a:chOff x="2540380" y="2458085"/>
            <a:chExt cx="8647430" cy="83693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3555" y="2461260"/>
              <a:ext cx="8641080" cy="8305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3555" y="2461260"/>
              <a:ext cx="8641080" cy="830580"/>
            </a:xfrm>
            <a:custGeom>
              <a:avLst/>
              <a:gdLst/>
              <a:ahLst/>
              <a:cxnLst/>
              <a:rect l="l" t="t" r="r" b="b"/>
              <a:pathLst>
                <a:path w="8641080" h="830579">
                  <a:moveTo>
                    <a:pt x="0" y="830580"/>
                  </a:moveTo>
                  <a:lnTo>
                    <a:pt x="8641080" y="830580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22295" y="2482723"/>
            <a:ext cx="78987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Move!</a:t>
            </a:r>
            <a:r>
              <a:rPr sz="1600" b="1" spc="-30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on</a:t>
            </a:r>
            <a:r>
              <a:rPr sz="1600" b="1" spc="-30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perusopetuksen</a:t>
            </a:r>
            <a:r>
              <a:rPr sz="1600" b="1" spc="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5.</a:t>
            </a:r>
            <a:r>
              <a:rPr sz="1600" b="1" spc="-30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ja</a:t>
            </a:r>
            <a:r>
              <a:rPr sz="1600" b="1" spc="-20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8.</a:t>
            </a:r>
            <a:r>
              <a:rPr sz="1600" b="1" spc="-2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vuosiluokkien</a:t>
            </a:r>
            <a:r>
              <a:rPr sz="1600" b="1" spc="-3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oppilaille</a:t>
            </a:r>
            <a:r>
              <a:rPr sz="1600" b="1" spc="-6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tarkoitettu</a:t>
            </a:r>
            <a:r>
              <a:rPr sz="1600" b="1" spc="-40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fyysisen</a:t>
            </a:r>
            <a:r>
              <a:rPr sz="1600" b="1" spc="-1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toimintakyvyn valtakunnallinen</a:t>
            </a:r>
            <a:r>
              <a:rPr sz="1600" b="1" spc="-20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mittaus-</a:t>
            </a:r>
            <a:r>
              <a:rPr sz="1600" b="1" spc="-1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ja</a:t>
            </a:r>
            <a:r>
              <a:rPr sz="1600" b="1" spc="-1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palautejärjestelmä,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jonka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keskeisenä</a:t>
            </a:r>
            <a:r>
              <a:rPr sz="1600" b="1" spc="-2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tarkoituksena</a:t>
            </a:r>
            <a:r>
              <a:rPr sz="1600" b="1" spc="-2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on</a:t>
            </a:r>
            <a:r>
              <a:rPr sz="1600" b="1" spc="-1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kannustaa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omatoimiseen</a:t>
            </a:r>
            <a:r>
              <a:rPr sz="1600" b="1" spc="-5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947"/>
                </a:solidFill>
                <a:latin typeface="Calibri"/>
                <a:cs typeface="Calibri"/>
              </a:rPr>
              <a:t>fyysisestä</a:t>
            </a:r>
            <a:r>
              <a:rPr sz="1600" b="1" spc="-1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toimintakyvystä</a:t>
            </a:r>
            <a:r>
              <a:rPr sz="1600" b="1" spc="-45" dirty="0">
                <a:solidFill>
                  <a:srgbClr val="00094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0947"/>
                </a:solidFill>
                <a:latin typeface="Calibri"/>
                <a:cs typeface="Calibri"/>
              </a:rPr>
              <a:t>huolehtimiseen.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35025" y="1752473"/>
            <a:ext cx="1711960" cy="654050"/>
            <a:chOff x="835025" y="1752473"/>
            <a:chExt cx="1711960" cy="65405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1755648"/>
              <a:ext cx="1705356" cy="647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200" y="1755648"/>
              <a:ext cx="1705610" cy="647700"/>
            </a:xfrm>
            <a:custGeom>
              <a:avLst/>
              <a:gdLst/>
              <a:ahLst/>
              <a:cxnLst/>
              <a:rect l="l" t="t" r="r" b="b"/>
              <a:pathLst>
                <a:path w="1705610" h="647700">
                  <a:moveTo>
                    <a:pt x="0" y="647700"/>
                  </a:moveTo>
                  <a:lnTo>
                    <a:pt x="1705356" y="647700"/>
                  </a:lnTo>
                  <a:lnTo>
                    <a:pt x="1705356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16939" y="1774697"/>
            <a:ext cx="1136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Hyvinvointi- kysely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95401" y="2557145"/>
            <a:ext cx="1751330" cy="652780"/>
            <a:chOff x="795401" y="2557145"/>
            <a:chExt cx="1751330" cy="65278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576" y="2560320"/>
              <a:ext cx="1744980" cy="6461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8576" y="2560320"/>
              <a:ext cx="1744980" cy="646430"/>
            </a:xfrm>
            <a:custGeom>
              <a:avLst/>
              <a:gdLst/>
              <a:ahLst/>
              <a:cxnLst/>
              <a:rect l="l" t="t" r="r" b="b"/>
              <a:pathLst>
                <a:path w="1744980" h="646430">
                  <a:moveTo>
                    <a:pt x="0" y="646176"/>
                  </a:moveTo>
                  <a:lnTo>
                    <a:pt x="1744980" y="646176"/>
                  </a:lnTo>
                  <a:lnTo>
                    <a:pt x="174498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77011" y="2579370"/>
            <a:ext cx="630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Move!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5401" y="3395345"/>
            <a:ext cx="1751330" cy="652780"/>
            <a:chOff x="795401" y="3395345"/>
            <a:chExt cx="1751330" cy="65278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576" y="3398520"/>
              <a:ext cx="1744980" cy="6461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98576" y="3398520"/>
              <a:ext cx="1744980" cy="646430"/>
            </a:xfrm>
            <a:custGeom>
              <a:avLst/>
              <a:gdLst/>
              <a:ahLst/>
              <a:cxnLst/>
              <a:rect l="l" t="t" r="r" b="b"/>
              <a:pathLst>
                <a:path w="1744980" h="646429">
                  <a:moveTo>
                    <a:pt x="0" y="646176"/>
                  </a:moveTo>
                  <a:lnTo>
                    <a:pt x="1744980" y="646176"/>
                  </a:lnTo>
                  <a:lnTo>
                    <a:pt x="174498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77011" y="3416934"/>
            <a:ext cx="1297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Kouluterveys- kysely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40737"/>
              </p:ext>
            </p:extLst>
          </p:nvPr>
        </p:nvGraphicFramePr>
        <p:xfrm>
          <a:off x="669531" y="6031115"/>
          <a:ext cx="10515600" cy="511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180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20014" indent="-209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0"/>
              </a:lnSpc>
            </a:pPr>
            <a:r>
              <a:rPr spc="-10" dirty="0"/>
              <a:t>Elinvoima</a:t>
            </a:r>
            <a:r>
              <a:rPr spc="-160" dirty="0"/>
              <a:t> </a:t>
            </a:r>
            <a:r>
              <a:rPr spc="-25" dirty="0"/>
              <a:t>1/2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2311" y="1136903"/>
            <a:ext cx="2592324" cy="3323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92311" y="1136903"/>
            <a:ext cx="2592705" cy="332422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62547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Kuntastrategia</a:t>
            </a:r>
            <a:endParaRPr sz="1800" dirty="0">
              <a:latin typeface="Calibri"/>
              <a:cs typeface="Calibri"/>
            </a:endParaRPr>
          </a:p>
          <a:p>
            <a:pPr marL="377825" marR="217804" indent="-2870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77825" algn="l"/>
              </a:tabLst>
            </a:pPr>
            <a:r>
              <a:rPr sz="1600" spc="-20" dirty="0">
                <a:latin typeface="Calibri"/>
                <a:cs typeface="Calibri"/>
              </a:rPr>
              <a:t>Tavoittelemme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hyvää </a:t>
            </a:r>
            <a:r>
              <a:rPr sz="1600" spc="-10" dirty="0">
                <a:latin typeface="Calibri"/>
                <a:cs typeface="Calibri"/>
              </a:rPr>
              <a:t>työllisyyttä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sitä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kautta </a:t>
            </a:r>
            <a:r>
              <a:rPr sz="1600" dirty="0">
                <a:latin typeface="Calibri"/>
                <a:cs typeface="Calibri"/>
              </a:rPr>
              <a:t>asukkaiden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hyvinvointia</a:t>
            </a:r>
            <a:endParaRPr sz="1600" dirty="0">
              <a:latin typeface="Calibri"/>
              <a:cs typeface="Calibri"/>
            </a:endParaRPr>
          </a:p>
          <a:p>
            <a:pPr marL="377825" marR="608330" indent="-287020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Haluamme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olla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yksi </a:t>
            </a:r>
            <a:r>
              <a:rPr sz="1600" spc="-10" dirty="0">
                <a:latin typeface="Calibri"/>
                <a:cs typeface="Calibri"/>
              </a:rPr>
              <a:t>Suomen elinvoimaisimmista maaseutukunnista</a:t>
            </a:r>
            <a:endParaRPr sz="1600" dirty="0">
              <a:latin typeface="Calibri"/>
              <a:cs typeface="Calibri"/>
            </a:endParaRPr>
          </a:p>
          <a:p>
            <a:pPr marL="377825" marR="49657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</a:tabLst>
            </a:pPr>
            <a:r>
              <a:rPr sz="1600" spc="-10" dirty="0">
                <a:latin typeface="Calibri"/>
                <a:cs typeface="Calibri"/>
              </a:rPr>
              <a:t>Kuntamarkkinointi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tunnettavuus</a:t>
            </a:r>
            <a:endParaRPr sz="1600" dirty="0">
              <a:latin typeface="Calibri"/>
              <a:cs typeface="Calibri"/>
            </a:endParaRPr>
          </a:p>
          <a:p>
            <a:pPr marL="377825" marR="371475" indent="-287020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sz="1600" dirty="0">
                <a:latin typeface="Calibri"/>
                <a:cs typeface="Calibri"/>
              </a:rPr>
              <a:t>Huolehdimme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kunnan taloudesta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omaisuudesta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385" y="1155014"/>
            <a:ext cx="76314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Haluamme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elinvoimainen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uudistuva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maaseutukunta,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jossa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asuu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hyvinvoivat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ja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kotikuntaansa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tyytyväiset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joutsalaiset.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385" y="1978533"/>
            <a:ext cx="7494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Palvelemme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autamme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kaikkia: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kuntalaisia,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vapaa-ajanasukkaita,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vierailijoita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turvaa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luotamme</a:t>
            </a:r>
            <a:r>
              <a:rPr sz="1800" spc="-10" dirty="0">
                <a:latin typeface="Calibri"/>
                <a:cs typeface="Calibri"/>
              </a:rPr>
              <a:t> hakevia.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385" y="2801873"/>
            <a:ext cx="5490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Toivomme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sopivaa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muuttovoittoa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sitä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kautta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elinvoimaa.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385" y="3350514"/>
            <a:ext cx="6718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Tavoittelemme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hyvää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työllisyyttä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sujuvaa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yhteistyötä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yrittäjien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kanssa.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385" y="3899407"/>
            <a:ext cx="690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Tahdomme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viestiä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kunnastamme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positiivisesti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lisätä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avoimuutta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toisia arvostavaa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vuoropuhelua.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181" y="4533900"/>
            <a:ext cx="10528312" cy="14972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14948"/>
              </p:ext>
            </p:extLst>
          </p:nvPr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20014" indent="-209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620395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0"/>
              </a:lnSpc>
            </a:pPr>
            <a:r>
              <a:rPr spc="-10" dirty="0"/>
              <a:t>Elinvoima</a:t>
            </a:r>
            <a:r>
              <a:rPr spc="-160" dirty="0"/>
              <a:t> </a:t>
            </a:r>
            <a:r>
              <a:rPr spc="-25" dirty="0"/>
              <a:t>2/2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590660" y="982852"/>
            <a:ext cx="2597150" cy="3822700"/>
            <a:chOff x="8590660" y="982852"/>
            <a:chExt cx="2597150" cy="3822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3835" y="986027"/>
              <a:ext cx="2590800" cy="38160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93835" y="986027"/>
              <a:ext cx="2590800" cy="3816350"/>
            </a:xfrm>
            <a:custGeom>
              <a:avLst/>
              <a:gdLst/>
              <a:ahLst/>
              <a:cxnLst/>
              <a:rect l="l" t="t" r="r" b="b"/>
              <a:pathLst>
                <a:path w="2590800" h="3816350">
                  <a:moveTo>
                    <a:pt x="0" y="3816096"/>
                  </a:moveTo>
                  <a:lnTo>
                    <a:pt x="2590800" y="3816096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3816096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214629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/>
              <a:t>Kunta</a:t>
            </a:r>
            <a:r>
              <a:rPr spc="-70" dirty="0"/>
              <a:t> </a:t>
            </a:r>
            <a:r>
              <a:rPr dirty="0"/>
              <a:t>on</a:t>
            </a:r>
            <a:r>
              <a:rPr spc="-60" dirty="0"/>
              <a:t> </a:t>
            </a:r>
            <a:r>
              <a:rPr dirty="0"/>
              <a:t>aktiivisesti</a:t>
            </a:r>
            <a:r>
              <a:rPr spc="-75" dirty="0"/>
              <a:t> </a:t>
            </a:r>
            <a:r>
              <a:rPr dirty="0"/>
              <a:t>mukana</a:t>
            </a:r>
            <a:r>
              <a:rPr spc="-55" dirty="0"/>
              <a:t> </a:t>
            </a:r>
            <a:r>
              <a:rPr spc="-10" dirty="0"/>
              <a:t>työllisyyden 	</a:t>
            </a:r>
            <a:r>
              <a:rPr spc="-20" dirty="0"/>
              <a:t>kokonaisuudistuksen</a:t>
            </a:r>
            <a:r>
              <a:rPr spc="80" dirty="0"/>
              <a:t> </a:t>
            </a:r>
            <a:r>
              <a:rPr spc="-10" dirty="0"/>
              <a:t>valmistelussa 	varmistaakseen</a:t>
            </a:r>
            <a:r>
              <a:rPr spc="-25" dirty="0"/>
              <a:t> </a:t>
            </a:r>
            <a:r>
              <a:rPr spc="-10" dirty="0"/>
              <a:t>laadukkaat</a:t>
            </a:r>
            <a:r>
              <a:rPr spc="-5" dirty="0"/>
              <a:t> </a:t>
            </a:r>
            <a:r>
              <a:rPr dirty="0"/>
              <a:t>ja</a:t>
            </a:r>
            <a:r>
              <a:rPr spc="-5" dirty="0"/>
              <a:t> </a:t>
            </a:r>
            <a:r>
              <a:rPr spc="-10" dirty="0"/>
              <a:t>oikein 	</a:t>
            </a:r>
            <a:r>
              <a:rPr dirty="0"/>
              <a:t>mitoitetut</a:t>
            </a:r>
            <a:r>
              <a:rPr spc="-40" dirty="0"/>
              <a:t> </a:t>
            </a:r>
            <a:r>
              <a:rPr spc="-10" dirty="0"/>
              <a:t>työllisyyspalvelut</a:t>
            </a:r>
            <a:r>
              <a:rPr spc="-45" dirty="0"/>
              <a:t> </a:t>
            </a:r>
            <a:r>
              <a:rPr spc="-10" dirty="0"/>
              <a:t>seutukunnalla 	</a:t>
            </a:r>
            <a:r>
              <a:rPr dirty="0"/>
              <a:t>vuoden</a:t>
            </a:r>
            <a:r>
              <a:rPr spc="-40" dirty="0"/>
              <a:t> </a:t>
            </a:r>
            <a:r>
              <a:rPr dirty="0"/>
              <a:t>2025</a:t>
            </a:r>
            <a:r>
              <a:rPr spc="-50" dirty="0"/>
              <a:t> </a:t>
            </a:r>
            <a:r>
              <a:rPr dirty="0"/>
              <a:t>alusta</a:t>
            </a:r>
            <a:r>
              <a:rPr spc="-45" dirty="0"/>
              <a:t> </a:t>
            </a:r>
            <a:r>
              <a:rPr spc="-10" dirty="0"/>
              <a:t>lukien.</a:t>
            </a:r>
          </a:p>
          <a:p>
            <a:pPr marL="299085" marR="22034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pc="-10" dirty="0"/>
              <a:t>Kehitämme</a:t>
            </a:r>
            <a:r>
              <a:rPr spc="-35" dirty="0"/>
              <a:t> </a:t>
            </a:r>
            <a:r>
              <a:rPr spc="-10" dirty="0"/>
              <a:t>asiakaslähtöistä</a:t>
            </a:r>
            <a:r>
              <a:rPr spc="-55" dirty="0"/>
              <a:t> </a:t>
            </a:r>
            <a:r>
              <a:rPr spc="-10" dirty="0"/>
              <a:t>toimintatapaa yritysyhteistyössä</a:t>
            </a:r>
            <a:r>
              <a:rPr spc="-50" dirty="0"/>
              <a:t> </a:t>
            </a:r>
            <a:r>
              <a:rPr dirty="0"/>
              <a:t>ja</a:t>
            </a:r>
            <a:r>
              <a:rPr spc="-30" dirty="0"/>
              <a:t> </a:t>
            </a:r>
            <a:r>
              <a:rPr dirty="0"/>
              <a:t>pyrimme</a:t>
            </a:r>
            <a:r>
              <a:rPr spc="-20" dirty="0"/>
              <a:t> </a:t>
            </a:r>
            <a:r>
              <a:rPr spc="-10" dirty="0"/>
              <a:t>tarjoamaan </a:t>
            </a:r>
            <a:r>
              <a:rPr dirty="0"/>
              <a:t>yrityksille</a:t>
            </a:r>
            <a:r>
              <a:rPr spc="-40" dirty="0"/>
              <a:t> </a:t>
            </a:r>
            <a:r>
              <a:rPr dirty="0"/>
              <a:t>monipuolisia</a:t>
            </a:r>
            <a:r>
              <a:rPr spc="-25" dirty="0"/>
              <a:t> </a:t>
            </a:r>
            <a:r>
              <a:rPr dirty="0"/>
              <a:t>ja</a:t>
            </a:r>
            <a:r>
              <a:rPr spc="-45" dirty="0"/>
              <a:t> </a:t>
            </a:r>
            <a:r>
              <a:rPr spc="-10" dirty="0"/>
              <a:t>kattavia neuvontapalveluja.</a:t>
            </a:r>
            <a:r>
              <a:rPr spc="-60" dirty="0"/>
              <a:t> </a:t>
            </a:r>
            <a:r>
              <a:rPr dirty="0"/>
              <a:t>Tiedotamme</a:t>
            </a:r>
            <a:r>
              <a:rPr spc="-35" dirty="0"/>
              <a:t> </a:t>
            </a:r>
            <a:r>
              <a:rPr spc="-10" dirty="0"/>
              <a:t>yrityksiä palkkatukeen </a:t>
            </a:r>
            <a:r>
              <a:rPr dirty="0"/>
              <a:t>ja</a:t>
            </a:r>
            <a:r>
              <a:rPr spc="-15" dirty="0"/>
              <a:t> </a:t>
            </a:r>
            <a:r>
              <a:rPr spc="-20" dirty="0"/>
              <a:t>työkokeiluun</a:t>
            </a:r>
            <a:r>
              <a:rPr dirty="0"/>
              <a:t> </a:t>
            </a:r>
            <a:r>
              <a:rPr spc="-10" dirty="0"/>
              <a:t>liittyvistä mahdollisuuksista.</a:t>
            </a: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pc="-10" dirty="0"/>
              <a:t>Tarjoamme</a:t>
            </a:r>
            <a:r>
              <a:rPr spc="-45" dirty="0"/>
              <a:t> </a:t>
            </a:r>
            <a:r>
              <a:rPr dirty="0"/>
              <a:t>joutsalaisille</a:t>
            </a:r>
            <a:r>
              <a:rPr spc="-50" dirty="0"/>
              <a:t> </a:t>
            </a:r>
            <a:r>
              <a:rPr spc="-10" dirty="0"/>
              <a:t>nuorille mahdollisuuden</a:t>
            </a:r>
            <a:r>
              <a:rPr spc="-20" dirty="0"/>
              <a:t> </a:t>
            </a:r>
            <a:r>
              <a:rPr dirty="0"/>
              <a:t>tutustua</a:t>
            </a:r>
            <a:r>
              <a:rPr spc="-40" dirty="0"/>
              <a:t> </a:t>
            </a:r>
            <a:r>
              <a:rPr spc="-10" dirty="0"/>
              <a:t>työelämään kesätöissä</a:t>
            </a:r>
            <a:r>
              <a:rPr spc="-45" dirty="0"/>
              <a:t> </a:t>
            </a:r>
            <a:r>
              <a:rPr dirty="0"/>
              <a:t>kunnan</a:t>
            </a:r>
            <a:r>
              <a:rPr spc="-25" dirty="0"/>
              <a:t> </a:t>
            </a:r>
            <a:r>
              <a:rPr dirty="0"/>
              <a:t>eri</a:t>
            </a:r>
            <a:r>
              <a:rPr spc="-15" dirty="0"/>
              <a:t> </a:t>
            </a:r>
            <a:r>
              <a:rPr spc="-10" dirty="0"/>
              <a:t>toimipaikoissa</a:t>
            </a:r>
            <a:r>
              <a:rPr spc="-20" dirty="0"/>
              <a:t> </a:t>
            </a:r>
            <a:r>
              <a:rPr spc="-25" dirty="0"/>
              <a:t>tai </a:t>
            </a:r>
            <a:r>
              <a:rPr spc="-10" dirty="0"/>
              <a:t>vaihtoehtoisesti</a:t>
            </a:r>
            <a:r>
              <a:rPr spc="-70" dirty="0"/>
              <a:t> </a:t>
            </a:r>
            <a:r>
              <a:rPr spc="-10" dirty="0"/>
              <a:t>kunta</a:t>
            </a:r>
            <a:r>
              <a:rPr spc="-50" dirty="0"/>
              <a:t> </a:t>
            </a:r>
            <a:r>
              <a:rPr dirty="0"/>
              <a:t>voi</a:t>
            </a:r>
            <a:r>
              <a:rPr spc="-60" dirty="0"/>
              <a:t> </a:t>
            </a:r>
            <a:r>
              <a:rPr spc="-10" dirty="0"/>
              <a:t>myöntää</a:t>
            </a:r>
            <a:r>
              <a:rPr spc="-40" dirty="0"/>
              <a:t> </a:t>
            </a:r>
            <a:r>
              <a:rPr spc="-10" dirty="0"/>
              <a:t>tukea </a:t>
            </a:r>
            <a:r>
              <a:rPr dirty="0"/>
              <a:t>yritykselle,</a:t>
            </a:r>
            <a:r>
              <a:rPr spc="-25" dirty="0"/>
              <a:t> </a:t>
            </a:r>
            <a:r>
              <a:rPr spc="-10" dirty="0"/>
              <a:t>yhdistykselle</a:t>
            </a:r>
            <a:r>
              <a:rPr spc="-25" dirty="0"/>
              <a:t> </a:t>
            </a:r>
            <a:r>
              <a:rPr dirty="0"/>
              <a:t>tai</a:t>
            </a:r>
            <a:r>
              <a:rPr spc="-20" dirty="0"/>
              <a:t> </a:t>
            </a:r>
            <a:r>
              <a:rPr spc="-10" dirty="0"/>
              <a:t>yksityishenkilölle </a:t>
            </a:r>
            <a:r>
              <a:rPr dirty="0"/>
              <a:t>nuoren</a:t>
            </a:r>
            <a:r>
              <a:rPr spc="-65" dirty="0"/>
              <a:t> </a:t>
            </a:r>
            <a:r>
              <a:rPr spc="-10" dirty="0"/>
              <a:t>palkkaamiseen.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6796" y="1190244"/>
            <a:ext cx="2857500" cy="28574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86425" y="1003553"/>
            <a:ext cx="5495290" cy="473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03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Mittarit</a:t>
            </a:r>
            <a:endParaRPr sz="1800">
              <a:latin typeface="Calibri"/>
              <a:cs typeface="Calibri"/>
            </a:endParaRPr>
          </a:p>
          <a:p>
            <a:pPr marL="3286760" indent="-28638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2867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Väestöllinen</a:t>
            </a:r>
            <a:r>
              <a:rPr sz="14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huoltosuhde</a:t>
            </a:r>
            <a:endParaRPr sz="1400">
              <a:latin typeface="Calibri"/>
              <a:cs typeface="Calibri"/>
            </a:endParaRPr>
          </a:p>
          <a:p>
            <a:pPr marL="3286760" indent="-286385">
              <a:lnSpc>
                <a:spcPct val="100000"/>
              </a:lnSpc>
              <a:buFont typeface="Arial"/>
              <a:buChar char="•"/>
              <a:tabLst>
                <a:tab pos="32867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Elävänä</a:t>
            </a:r>
            <a:r>
              <a:rPr sz="1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syntyneet</a:t>
            </a:r>
            <a:endParaRPr sz="1400">
              <a:latin typeface="Calibri"/>
              <a:cs typeface="Calibri"/>
            </a:endParaRPr>
          </a:p>
          <a:p>
            <a:pPr marL="328676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867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Veronalaiset</a:t>
            </a:r>
            <a:r>
              <a:rPr sz="1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tulot,</a:t>
            </a:r>
            <a:r>
              <a:rPr sz="14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/1000as</a:t>
            </a:r>
            <a:endParaRPr sz="1400">
              <a:latin typeface="Calibri"/>
              <a:cs typeface="Calibri"/>
            </a:endParaRPr>
          </a:p>
          <a:p>
            <a:pPr marL="3286760" marR="161290" indent="-287020">
              <a:lnSpc>
                <a:spcPct val="100000"/>
              </a:lnSpc>
              <a:buFont typeface="Arial"/>
              <a:buChar char="•"/>
              <a:tabLst>
                <a:tab pos="3286760" algn="l"/>
              </a:tabLst>
            </a:pP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Toimeentulotukea</a:t>
            </a:r>
            <a:r>
              <a:rPr sz="1400" spc="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saaneissa kotitalouksissa</a:t>
            </a:r>
            <a:r>
              <a:rPr sz="1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asuvat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henkilöt,</a:t>
            </a:r>
            <a:r>
              <a:rPr sz="14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%asukkaista</a:t>
            </a:r>
            <a:endParaRPr sz="1400">
              <a:latin typeface="Calibri"/>
              <a:cs typeface="Calibri"/>
            </a:endParaRPr>
          </a:p>
          <a:p>
            <a:pPr marL="3286760" marR="103505" indent="-287020">
              <a:lnSpc>
                <a:spcPct val="100000"/>
              </a:lnSpc>
              <a:buFont typeface="Arial"/>
              <a:buChar char="•"/>
              <a:tabLst>
                <a:tab pos="32867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Työkyvyttömyyseläkettä saavat</a:t>
            </a:r>
            <a:r>
              <a:rPr sz="1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25</a:t>
            </a:r>
            <a:r>
              <a:rPr sz="1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64-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vuotiaat,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33333"/>
                </a:solidFill>
                <a:latin typeface="Calibri"/>
                <a:cs typeface="Calibri"/>
              </a:rPr>
              <a:t>% 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vastaavan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ikäisestä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väestöstä</a:t>
            </a:r>
            <a:endParaRPr sz="1400">
              <a:latin typeface="Calibri"/>
              <a:cs typeface="Calibri"/>
            </a:endParaRPr>
          </a:p>
          <a:p>
            <a:pPr marL="3286760" indent="-286385">
              <a:lnSpc>
                <a:spcPct val="100000"/>
              </a:lnSpc>
              <a:buFont typeface="Arial"/>
              <a:buChar char="•"/>
              <a:tabLst>
                <a:tab pos="32867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Ahtaasti</a:t>
            </a:r>
            <a:r>
              <a:rPr sz="1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asuvat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33333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3286760" indent="-286385">
              <a:lnSpc>
                <a:spcPct val="100000"/>
              </a:lnSpc>
              <a:buFont typeface="Arial"/>
              <a:buChar char="•"/>
              <a:tabLst>
                <a:tab pos="32867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Työmarkkinatuen</a:t>
            </a:r>
            <a:endParaRPr sz="1400">
              <a:latin typeface="Calibri"/>
              <a:cs typeface="Calibri"/>
            </a:endParaRPr>
          </a:p>
          <a:p>
            <a:pPr marL="3286760">
              <a:lnSpc>
                <a:spcPct val="100000"/>
              </a:lnSpc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kokonaiskustannukset,</a:t>
            </a:r>
            <a:r>
              <a:rPr sz="14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33333"/>
                </a:solidFill>
                <a:latin typeface="Calibri"/>
                <a:cs typeface="Calibri"/>
              </a:rPr>
              <a:t>€</a:t>
            </a:r>
            <a:endParaRPr sz="1400">
              <a:latin typeface="Calibri"/>
              <a:cs typeface="Calibri"/>
            </a:endParaRPr>
          </a:p>
          <a:p>
            <a:pPr marL="3286760" indent="-286385">
              <a:lnSpc>
                <a:spcPct val="100000"/>
              </a:lnSpc>
              <a:buFont typeface="Arial"/>
              <a:buChar char="•"/>
              <a:tabLst>
                <a:tab pos="3286760" algn="l"/>
              </a:tabLst>
            </a:pP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Työttömien</a:t>
            </a:r>
            <a:r>
              <a:rPr sz="14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osuus</a:t>
            </a:r>
            <a:endParaRPr sz="1400">
              <a:latin typeface="Calibri"/>
              <a:cs typeface="Calibri"/>
            </a:endParaRPr>
          </a:p>
          <a:p>
            <a:pPr marL="3286760">
              <a:lnSpc>
                <a:spcPct val="100000"/>
              </a:lnSpc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työvoimasta,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333333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3286760" marR="13652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86760" algn="l"/>
              </a:tabLst>
            </a:pP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Nuorten</a:t>
            </a:r>
            <a:r>
              <a:rPr sz="14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ja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pitkäaikaistyöttömien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 määrä</a:t>
            </a:r>
            <a:endParaRPr sz="1400">
              <a:latin typeface="Calibri"/>
              <a:cs typeface="Calibri"/>
            </a:endParaRPr>
          </a:p>
          <a:p>
            <a:pPr marL="297815" marR="128270" indent="-285750">
              <a:lnSpc>
                <a:spcPct val="100000"/>
              </a:lnSpc>
              <a:spcBef>
                <a:spcPts val="149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Kehitämme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kuntamarkkinointia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pyrimme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omassa 	viestinnässämme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luomaan</a:t>
            </a:r>
            <a:r>
              <a:rPr sz="1800" spc="-10" dirty="0">
                <a:latin typeface="Calibri"/>
                <a:cs typeface="Calibri"/>
              </a:rPr>
              <a:t> positiivisen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kuvan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kunnasta 	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kuntalaisista.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83568"/>
              </p:ext>
            </p:extLst>
          </p:nvPr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20014" indent="-209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65759"/>
            <a:ext cx="10515600" cy="586740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15"/>
              </a:lnSpc>
            </a:pPr>
            <a:r>
              <a:rPr dirty="0"/>
              <a:t>Osaaminen</a:t>
            </a:r>
            <a:r>
              <a:rPr spc="-80" dirty="0"/>
              <a:t> </a:t>
            </a:r>
            <a:r>
              <a:rPr dirty="0"/>
              <a:t>ja</a:t>
            </a:r>
            <a:r>
              <a:rPr spc="-65" dirty="0"/>
              <a:t> </a:t>
            </a:r>
            <a:r>
              <a:rPr dirty="0"/>
              <a:t>kulttuuri</a:t>
            </a:r>
            <a:r>
              <a:rPr spc="-80" dirty="0"/>
              <a:t> </a:t>
            </a:r>
            <a:r>
              <a:rPr spc="-25" dirty="0"/>
              <a:t>1/2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9911" y="1146047"/>
            <a:ext cx="2819400" cy="31089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39911" y="1146047"/>
            <a:ext cx="2819400" cy="310896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7391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Kuntastrategia</a:t>
            </a:r>
            <a:endParaRPr sz="1800">
              <a:latin typeface="Calibri"/>
              <a:cs typeface="Calibri"/>
            </a:endParaRPr>
          </a:p>
          <a:p>
            <a:pPr marL="379730" marR="539750" indent="-287020">
              <a:lnSpc>
                <a:spcPct val="100000"/>
              </a:lnSpc>
              <a:spcBef>
                <a:spcPts val="2180"/>
              </a:spcBef>
              <a:buFont typeface="Arial"/>
              <a:buChar char="•"/>
              <a:tabLst>
                <a:tab pos="379730" algn="l"/>
              </a:tabLst>
            </a:pPr>
            <a:r>
              <a:rPr sz="1600" dirty="0">
                <a:latin typeface="Calibri"/>
                <a:cs typeface="Calibri"/>
              </a:rPr>
              <a:t>Lukion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säilyttäminen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kehittäminen</a:t>
            </a:r>
            <a:endParaRPr sz="160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buFont typeface="Arial"/>
              <a:buChar char="•"/>
              <a:tabLst>
                <a:tab pos="379095" algn="l"/>
              </a:tabLst>
            </a:pPr>
            <a:r>
              <a:rPr sz="1600" dirty="0">
                <a:latin typeface="Calibri"/>
                <a:cs typeface="Calibri"/>
              </a:rPr>
              <a:t>Puulan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seutuopiston</a:t>
            </a:r>
            <a:endParaRPr sz="1600">
              <a:latin typeface="Calibri"/>
              <a:cs typeface="Calibri"/>
            </a:endParaRPr>
          </a:p>
          <a:p>
            <a:pPr marL="37973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kehittäminen</a:t>
            </a:r>
            <a:endParaRPr sz="1600">
              <a:latin typeface="Calibri"/>
              <a:cs typeface="Calibri"/>
            </a:endParaRPr>
          </a:p>
          <a:p>
            <a:pPr marL="379730" marR="535305" indent="-28702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sz="1600" dirty="0">
                <a:latin typeface="Calibri"/>
                <a:cs typeface="Calibri"/>
              </a:rPr>
              <a:t>Joutsa</a:t>
            </a:r>
            <a:r>
              <a:rPr sz="1600" spc="-25" dirty="0">
                <a:latin typeface="Calibri"/>
                <a:cs typeface="Calibri"/>
              </a:rPr>
              <a:t> on </a:t>
            </a:r>
            <a:r>
              <a:rPr sz="1600" spc="-10" dirty="0">
                <a:latin typeface="Calibri"/>
                <a:cs typeface="Calibri"/>
              </a:rPr>
              <a:t>tapahtumapaikkakunta</a:t>
            </a:r>
            <a:endParaRPr sz="1600">
              <a:latin typeface="Calibri"/>
              <a:cs typeface="Calibri"/>
            </a:endParaRPr>
          </a:p>
          <a:p>
            <a:pPr marL="379730" marR="791845" indent="-287020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sz="1600" spc="-10" dirty="0">
                <a:latin typeface="Calibri"/>
                <a:cs typeface="Calibri"/>
              </a:rPr>
              <a:t>Omaleimaisuus: kansallispuisto, taidetapahtumat-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ja </a:t>
            </a:r>
            <a:r>
              <a:rPr sz="1600" spc="-10" dirty="0">
                <a:latin typeface="Calibri"/>
                <a:cs typeface="Calibri"/>
              </a:rPr>
              <a:t>laitokset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620" y="1241552"/>
            <a:ext cx="39960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Lukio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verkostoituu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kehittyy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edelleen laatuhankkeen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kautta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varmistaen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kelpoiset opettajat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yhdessä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perusopetuksen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kanssa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620" y="2339085"/>
            <a:ext cx="41516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Verkossa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tapahtuvan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opiskelun mahdollisuudet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hyödynnetään.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Arvostamme kontaktiopetuksen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tuomaa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lisäarvoa opiskeluun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kiinnittymisessä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620" y="3711067"/>
            <a:ext cx="42729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Nostamme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kokonaisvaltaisen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hyvinvoinnin edistämisen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tavoitteeksi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varhaiskasvatuksessa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perus-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lukiokoulutuksessa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620" y="4808601"/>
            <a:ext cx="38855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Seutuopiston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kuntien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yhteistyö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tiivistyy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ja </a:t>
            </a:r>
            <a:r>
              <a:rPr sz="1800" spc="-10" dirty="0">
                <a:latin typeface="Calibri"/>
                <a:cs typeface="Calibri"/>
              </a:rPr>
              <a:t>opintotarjonta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säilyy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laajana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sopeutuen valtionosuuksien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muutoksiin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8840" y="1370075"/>
            <a:ext cx="2343912" cy="13837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80428" y="4729733"/>
            <a:ext cx="3210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Kulttuurin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merkitys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hyvinvoinnissa nostetaan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merkitykselliseksi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1563"/>
              </p:ext>
            </p:extLst>
          </p:nvPr>
        </p:nvGraphicFramePr>
        <p:xfrm>
          <a:off x="669531" y="6024765"/>
          <a:ext cx="105156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Johdanto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Elinvoima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144780" indent="-180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Osaaminen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kulttuuri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indent="-27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Ympäristö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turvallisuus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Palvelut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120014" indent="-2095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Hyvinvointi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liikunta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Osallisuus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Suunnitelmat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036" y="315468"/>
            <a:ext cx="10685145" cy="586740"/>
          </a:xfrm>
          <a:prstGeom prst="rect">
            <a:avLst/>
          </a:prstGeom>
          <a:solidFill>
            <a:srgbClr val="6FAC46"/>
          </a:solidFill>
          <a:ln w="12700">
            <a:solidFill>
              <a:srgbClr val="2B46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15"/>
              </a:lnSpc>
            </a:pPr>
            <a:r>
              <a:rPr spc="-10" dirty="0"/>
              <a:t>Osaaminen</a:t>
            </a:r>
            <a:r>
              <a:rPr spc="-125" dirty="0"/>
              <a:t> </a:t>
            </a:r>
            <a:r>
              <a:rPr dirty="0"/>
              <a:t>ja</a:t>
            </a:r>
            <a:r>
              <a:rPr spc="-125" dirty="0"/>
              <a:t> </a:t>
            </a:r>
            <a:r>
              <a:rPr dirty="0"/>
              <a:t>kulttuuri</a:t>
            </a:r>
            <a:r>
              <a:rPr spc="-135" dirty="0"/>
              <a:t> </a:t>
            </a:r>
            <a:r>
              <a:rPr spc="-25" dirty="0"/>
              <a:t>2/2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45082"/>
            <a:ext cx="712406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Omatoimikirjaston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avulla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käyttäjämäärät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säilyvät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toiminta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mahdollistaa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laajemman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käytön</a:t>
            </a:r>
            <a:endParaRPr sz="1800">
              <a:latin typeface="Calibri"/>
              <a:cs typeface="Calibri"/>
            </a:endParaRPr>
          </a:p>
          <a:p>
            <a:pPr marL="299085" marR="59563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Kunta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toimii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kulttuuritapahtumien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tuottajana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aktiivisemmin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tapahtumien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määrä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niihin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osallistuvien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asukkaiden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määrä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kasvaa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Kunta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sitoutuu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kumppanuuteen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paikallisten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kulttuuritoimijoiden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kanssa</a:t>
            </a:r>
            <a:endParaRPr sz="1800">
              <a:latin typeface="Calibri"/>
              <a:cs typeface="Calibri"/>
            </a:endParaRPr>
          </a:p>
          <a:p>
            <a:pPr marL="299085" marR="99441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Kunnan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panostus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kulttuurin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edistämiseen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henkilöresurssien varmistaminen</a:t>
            </a:r>
            <a:endParaRPr sz="1800">
              <a:latin typeface="Calibri"/>
              <a:cs typeface="Calibri"/>
            </a:endParaRPr>
          </a:p>
          <a:p>
            <a:pPr marL="299085" marR="998219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spc="-20" dirty="0">
                <a:latin typeface="Calibri"/>
                <a:cs typeface="Calibri"/>
              </a:rPr>
              <a:t>Valmistavan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opetuksen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toimintamallit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vakiintuvat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oppilaiden integroituminen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perusopetukseen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vahvistuu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Oppivelvolliset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hakeutuvat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ohjataan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100%</a:t>
            </a:r>
            <a:r>
              <a:rPr sz="1800" spc="-20" dirty="0">
                <a:latin typeface="Calibri"/>
                <a:cs typeface="Calibri"/>
              </a:rPr>
              <a:t> jatko-</a:t>
            </a:r>
            <a:r>
              <a:rPr sz="1800" spc="-10" dirty="0">
                <a:latin typeface="Calibri"/>
                <a:cs typeface="Calibri"/>
              </a:rPr>
              <a:t>opintoihin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perusopetuksen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jälkeen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Lukiossa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tulokset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yo-</a:t>
            </a:r>
            <a:r>
              <a:rPr sz="1800" dirty="0">
                <a:latin typeface="Calibri"/>
                <a:cs typeface="Calibri"/>
              </a:rPr>
              <a:t>kirjoituksissa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valtakunnan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keskiarvoa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paremmat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4356" y="1168908"/>
            <a:ext cx="2409444" cy="44622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44356" y="1168908"/>
            <a:ext cx="2409825" cy="4462780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libri"/>
                <a:cs typeface="Calibri"/>
              </a:rPr>
              <a:t>Mittarit</a:t>
            </a:r>
            <a:endParaRPr sz="1800">
              <a:latin typeface="Calibri"/>
              <a:cs typeface="Calibri"/>
            </a:endParaRPr>
          </a:p>
          <a:p>
            <a:pPr marL="378460" marR="729615" indent="-28702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784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Kirjastolainausten kokonaismäärä</a:t>
            </a:r>
            <a:endParaRPr sz="1400">
              <a:latin typeface="Calibri"/>
              <a:cs typeface="Calibri"/>
            </a:endParaRPr>
          </a:p>
          <a:p>
            <a:pPr marL="378460" marR="95885" indent="-287020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Kunta</a:t>
            </a:r>
            <a:r>
              <a:rPr sz="14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madaltaa</a:t>
            </a:r>
            <a:r>
              <a:rPr sz="14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kulttuuriin osallistumisen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kynnystä </a:t>
            </a:r>
            <a:r>
              <a:rPr sz="1400" spc="-50" dirty="0">
                <a:solidFill>
                  <a:srgbClr val="333333"/>
                </a:solidFill>
                <a:latin typeface="Calibri"/>
                <a:cs typeface="Calibri"/>
              </a:rPr>
              <a:t>–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TEA,</a:t>
            </a:r>
            <a:r>
              <a:rPr sz="14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pistemäärä</a:t>
            </a:r>
            <a:endParaRPr sz="1400">
              <a:latin typeface="Calibri"/>
              <a:cs typeface="Calibri"/>
            </a:endParaRPr>
          </a:p>
          <a:p>
            <a:pPr marL="378460" marR="20320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</a:tabLst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Koulutuksen</a:t>
            </a:r>
            <a:r>
              <a:rPr sz="1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ulkopuolelle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jääneet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17</a:t>
            </a:r>
            <a:r>
              <a:rPr sz="1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24-vuotiaat,</a:t>
            </a:r>
            <a:endParaRPr sz="14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%</a:t>
            </a:r>
            <a:r>
              <a:rPr sz="1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vastaavan</a:t>
            </a:r>
            <a:r>
              <a:rPr sz="14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ikäisestä</a:t>
            </a:r>
            <a:endParaRPr sz="14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väestöstä</a:t>
            </a:r>
            <a:endParaRPr sz="1400">
              <a:latin typeface="Calibri"/>
              <a:cs typeface="Calibri"/>
            </a:endParaRPr>
          </a:p>
          <a:p>
            <a:pPr marL="378460" marR="95885" indent="-287020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400" dirty="0">
                <a:solidFill>
                  <a:srgbClr val="2F2F2F"/>
                </a:solidFill>
                <a:latin typeface="Calibri"/>
                <a:cs typeface="Calibri"/>
              </a:rPr>
              <a:t>Oppilaiden</a:t>
            </a:r>
            <a:r>
              <a:rPr sz="1400" spc="-5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poissaolojen kokonaismäärää</a:t>
            </a:r>
            <a:r>
              <a:rPr sz="1400" spc="-1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seurataan </a:t>
            </a:r>
            <a:r>
              <a:rPr sz="1400" spc="-20" dirty="0">
                <a:solidFill>
                  <a:srgbClr val="2F2F2F"/>
                </a:solidFill>
                <a:latin typeface="Calibri"/>
                <a:cs typeface="Calibri"/>
              </a:rPr>
              <a:t>koko</a:t>
            </a:r>
            <a:r>
              <a:rPr sz="1400" spc="-3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koulussa</a:t>
            </a:r>
            <a:endParaRPr sz="1400">
              <a:latin typeface="Calibri"/>
              <a:cs typeface="Calibri"/>
            </a:endParaRPr>
          </a:p>
          <a:p>
            <a:pPr marL="378460" marR="132080" indent="-287020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Peruskoulun</a:t>
            </a:r>
            <a:r>
              <a:rPr sz="1400" spc="-3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aloittaneiden määrä</a:t>
            </a:r>
            <a:endParaRPr sz="1400">
              <a:latin typeface="Calibri"/>
              <a:cs typeface="Calibri"/>
            </a:endParaRPr>
          </a:p>
          <a:p>
            <a:pPr marL="378460" marR="453390" indent="-287020">
              <a:lnSpc>
                <a:spcPct val="100000"/>
              </a:lnSpc>
              <a:buFont typeface="Arial"/>
              <a:buChar char="•"/>
              <a:tabLst>
                <a:tab pos="378460" algn="l"/>
              </a:tabLst>
            </a:pP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Esiopetukseen osallistuneiden</a:t>
            </a:r>
            <a:r>
              <a:rPr sz="1400" spc="2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lasten määrä</a:t>
            </a:r>
            <a:endParaRPr sz="140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</a:tabLst>
            </a:pPr>
            <a:r>
              <a:rPr sz="1400" spc="-40" dirty="0">
                <a:solidFill>
                  <a:srgbClr val="2F2F2F"/>
                </a:solidFill>
                <a:latin typeface="Calibri"/>
                <a:cs typeface="Calibri"/>
              </a:rPr>
              <a:t>Yo-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kirjoitusten</a:t>
            </a:r>
            <a:r>
              <a:rPr sz="1400" spc="5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Calibri"/>
                <a:cs typeface="Calibri"/>
              </a:rPr>
              <a:t>tulokset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1752</Words>
  <Application>Microsoft Office PowerPoint</Application>
  <PresentationFormat>Laajakuva</PresentationFormat>
  <Paragraphs>366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Source Sans 3</vt:lpstr>
      <vt:lpstr>Times New Roman</vt:lpstr>
      <vt:lpstr>Wingdings</vt:lpstr>
      <vt:lpstr>Office Theme</vt:lpstr>
      <vt:lpstr>PowerPoint-esitys</vt:lpstr>
      <vt:lpstr>Johdanto 1/4</vt:lpstr>
      <vt:lpstr>Johdanto 2/4</vt:lpstr>
      <vt:lpstr>Johdanto 3/4</vt:lpstr>
      <vt:lpstr>Johdanto 4/4</vt:lpstr>
      <vt:lpstr>Elinvoima 1/2</vt:lpstr>
      <vt:lpstr>Elinvoima 2/2</vt:lpstr>
      <vt:lpstr>Osaaminen ja kulttuuri 1/2</vt:lpstr>
      <vt:lpstr>Osaaminen ja kulttuuri 2/2</vt:lpstr>
      <vt:lpstr>Ympäristö ja turvallisuus 1/2</vt:lpstr>
      <vt:lpstr>Ympäristö ja turvallisuus 2/2</vt:lpstr>
      <vt:lpstr>Palvelut 1/2</vt:lpstr>
      <vt:lpstr>Palvelut 2/2</vt:lpstr>
      <vt:lpstr>Hyvinvointi ja liikunta 1/2</vt:lpstr>
      <vt:lpstr>PowerPoint-esitys</vt:lpstr>
      <vt:lpstr>Osallisuus 1/2</vt:lpstr>
      <vt:lpstr>Osallisuus 2/2</vt:lpstr>
      <vt:lpstr>Suunnitelmat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Johanna Pajunen</dc:creator>
  <cp:lastModifiedBy>Johanna Pajunen</cp:lastModifiedBy>
  <cp:revision>1</cp:revision>
  <dcterms:created xsi:type="dcterms:W3CDTF">2024-01-26T07:01:41Z</dcterms:created>
  <dcterms:modified xsi:type="dcterms:W3CDTF">2024-02-01T07:05:43Z</dcterms:modified>
</cp:coreProperties>
</file>